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5" r:id="rId10"/>
    <p:sldId id="264" r:id="rId11"/>
  </p:sldIdLst>
  <p:sldSz cx="12192000" cy="6858000"/>
  <p:notesSz cx="6797675" cy="9856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9035" y="649431"/>
            <a:ext cx="10622071" cy="4736761"/>
          </a:xfrm>
        </p:spPr>
        <p:txBody>
          <a:bodyPr>
            <a:normAutofit fontScale="90000"/>
          </a:bodyPr>
          <a:lstStyle/>
          <a:p>
            <a:r>
              <a:rPr lang="th-TH" sz="6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การประชุมชี้แจง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การปรับเงินเดือนเพิ่มขึ้นตามคุณวุฒิของพนักงานมหาวิทยาลัย</a:t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วันอังคารที่  11  กุมภาพันธ์  2557</a:t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ณ  ห้องประชุมสุพรรณกัลยา 1 ชั้น 3</a:t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สำนักงานอธิการบดี  มหาวิทยาลัยนเรศวร</a:t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80538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9035" y="2517732"/>
            <a:ext cx="10622071" cy="2868460"/>
          </a:xfrm>
        </p:spPr>
        <p:txBody>
          <a:bodyPr>
            <a:normAutofit/>
          </a:bodyPr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21478" y="1415441"/>
            <a:ext cx="487262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จบการนำเสนอ</a:t>
            </a:r>
          </a:p>
          <a:p>
            <a:pPr algn="ctr"/>
            <a:r>
              <a:rPr lang="th-TH" sz="6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ขอขอบพระคุณ</a:t>
            </a:r>
          </a:p>
          <a:p>
            <a:pPr algn="ctr"/>
            <a:endParaRPr lang="th-TH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5122" name="Picture 2" descr="http://www.settrade.com/brokerpage/IPO/webboardUpload/pic/reply2848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378" y="1415441"/>
            <a:ext cx="19431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960307" y="4918390"/>
            <a:ext cx="70271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จัดโดย  </a:t>
            </a:r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 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กองการบริหารงานบุคคล</a:t>
            </a:r>
          </a:p>
          <a:p>
            <a:pPr algn="r"/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สำนักงานอธิการบดี</a:t>
            </a:r>
          </a:p>
          <a:p>
            <a:pPr algn="r"/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มหาวิทยาลัยนเรศวร</a:t>
            </a: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6266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9035" y="2517732"/>
            <a:ext cx="10622071" cy="2868460"/>
          </a:xfrm>
        </p:spPr>
        <p:txBody>
          <a:bodyPr>
            <a:normAutofit/>
          </a:bodyPr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0645" y="331785"/>
            <a:ext cx="4233798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ความเป็นมา</a:t>
            </a:r>
            <a:endParaRPr lang="th-TH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936" y="1503124"/>
            <a:ext cx="111982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สืบเนื่องมาจาก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ตามมติคณะรัฐมนตรี เมื่อวันที่ 7 พฤษภาคม 2556 ที่ได้อนุมัติงบประมาณเพิ่มเติมเพื่อเบิกจ่ายเงินปรับเพิ่มตามคุณวุฒิให้กับพนักงาน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</a:t>
            </a:r>
          </a:p>
          <a:p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ได้รับการบรรจุแต่งตั้งก่อนวันที่ 1 มกราคม 2555  ต่อมาคณะกรรมการการ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บริหาร</a:t>
            </a:r>
          </a:p>
          <a:p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บุคคลประจำมหาวิทยาลัยนเรศวร (ก.บ.ม.) ในคราวประชุมครั้งที่ 12/2556 </a:t>
            </a:r>
            <a:endPara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วันที่ 24 ธันวาคม 2556 มีมติอนุมัติให้กำหนดอัตราเงินเดือนแรกบรรจุตาม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คุณวุฒิ</a:t>
            </a:r>
          </a:p>
          <a:p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พนักงานมหาวิทยาลัยนเรศวร และจัดให้ทำประกาศฯ ให้สอดคล้อง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ตาม</a:t>
            </a:r>
          </a:p>
          <a:p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มติ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คณะรัฐมนตรี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ดังกล่าว 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03239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9035" y="2517732"/>
            <a:ext cx="10622071" cy="2868460"/>
          </a:xfrm>
        </p:spPr>
        <p:txBody>
          <a:bodyPr>
            <a:normAutofit/>
          </a:bodyPr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1353" y="331785"/>
            <a:ext cx="10847539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กำหนดหลักเกณฑ์และวิธีการปรับเงินเดือนเพิ่มขึ้นตาม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คุณวุฒิ</a:t>
            </a:r>
          </a:p>
          <a:p>
            <a:pPr algn="ctr"/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พนักงานมหาวิทยาลัย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ได้รับการบรรจุและแต่งตั้งก่อนวันที่ 1 มกราคม 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2555</a:t>
            </a:r>
            <a:endParaRPr lang="en-US" sz="3600" dirty="0"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5988" y="1753644"/>
            <a:ext cx="11198267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"/>
            </a:pP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</a:t>
            </a: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พนักงานมหาวิทยาลัยที่รับเงินเดือนเฉพาะที่อยู่ในช่อง “ช่วงเงินเดือนที่ได้รับการปรับ (1)” ได้รับเงินเดือน</a:t>
            </a: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เพิ่มขึ้น</a:t>
            </a:r>
          </a:p>
          <a:p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ไม่</a:t>
            </a: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เกินอัตราที่กำหนดในช่อง “จำนวนเงินที่ได้ปรับ (2)” ทั้งนี้ เงินเดือนหลังปรับแล้วจะต้องไม่เกินอัตราที่กำหนด</a:t>
            </a: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ไว้</a:t>
            </a:r>
          </a:p>
          <a:p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ใน</a:t>
            </a: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ช่อง “เงินที่ได้ปรับเมื่อรวมเงินเดือนแล้วต้องไม่เกิน (3)”</a:t>
            </a:r>
            <a:endParaRPr lang="en-US" sz="2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 </a:t>
            </a: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ใน</a:t>
            </a: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ที่ผู้มีอำนาจสั่งบรรจุและแต่งตั้งได้มีคำสั่งให้พนักงานมหาวิทยาลัยผู้ใดได้รับเงินเดือนตามคุณวุฒิที่ได้รับ</a:t>
            </a: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เพิ่มขึ้น</a:t>
            </a:r>
          </a:p>
          <a:p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หรือ</a:t>
            </a: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สูงขึ้นก่อนวันที่ 1 มกราคม 2555 ให้ผู้นั้นได้รับเงินเดือนเพิ่มขึ้นตามคุณวุฒิที่เพิ่มขึ้นหรือสูงขึ้นตาม ข้อ 1 ด้วย</a:t>
            </a:r>
            <a:endParaRPr lang="en-US" sz="2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 </a:t>
            </a: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</a:t>
            </a: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พนักงานมหาวิทยาลัยผู้มีคุณวุฒิเพิ่มขึ้นหรือสูงขึ้นก่อนวันที่ 1 มกราคม 2555 แต่ผู้มีอำนาจสั่งบรรจุและ</a:t>
            </a: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แต่งตั้ง</a:t>
            </a:r>
          </a:p>
          <a:p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ไม่ได้</a:t>
            </a: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คำสั่งให้ได้รับเงินเดือนตามคุณวุฒิที่ได้รับเพิ่มขึ้นหรือสูงขึ้นเนื่องจากเงินเดือนที่ได้รับเท่ากับหรือสูงกว่า</a:t>
            </a: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เงินเดือน</a:t>
            </a:r>
          </a:p>
          <a:p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แรก</a:t>
            </a: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รจุขั้นต่ำของคุณวุฒิที่ได้รับเพิ่มขึ้นหรือสูงขึ้นนั้นให้ได้รับเงินเดือนเพิ่มขึ้นตามคุณวุฒิที่ได้รับเพิ่มขึ้นหรือสูงขึ้น </a:t>
            </a:r>
            <a:endParaRPr lang="th-TH" sz="26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ตาม</a:t>
            </a: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 1 และข้อ </a:t>
            </a: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</a:p>
          <a:p>
            <a:endParaRPr lang="en-US" sz="2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ทั้งนี้ </a:t>
            </a: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คุณวุฒิที่จะนำมาใช้เพื่อให้ได้รับเงินเดือนเพิ่มขึ้นนั้นจะต้องเป็นคุณวุฒิที่ตรงตามมาตรฐานกำหนด</a:t>
            </a: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</a:t>
            </a:r>
          </a:p>
          <a:p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</a:t>
            </a: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สายงาน ประเภท และระดับตำแหน่งที่ได้รับแต่งตั้งตามที่ ก.พ.อ. และมหาวิทยาลัยนเรศวรกำหนด</a:t>
            </a:r>
            <a:endParaRPr lang="en-US" sz="2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2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9089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9035" y="2517732"/>
            <a:ext cx="10622071" cy="2868460"/>
          </a:xfrm>
        </p:spPr>
        <p:txBody>
          <a:bodyPr>
            <a:normAutofit/>
          </a:bodyPr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33797" y="244103"/>
            <a:ext cx="4045907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  <a:endParaRPr lang="en-US" sz="5400" b="1" dirty="0"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26941"/>
              </p:ext>
            </p:extLst>
          </p:nvPr>
        </p:nvGraphicFramePr>
        <p:xfrm>
          <a:off x="354035" y="1340285"/>
          <a:ext cx="6223001" cy="330136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333229"/>
                <a:gridCol w="941534"/>
                <a:gridCol w="941534"/>
                <a:gridCol w="836919"/>
                <a:gridCol w="1169785"/>
              </a:tblGrid>
              <a:tr h="3521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คุณวุฒิ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ช่วงเงินเดือนที่ได้รับการปรับ (1)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จำนวนเงินที่ได้ปรับ (2) 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เงินที่ได้ปรับเมื่อรวมเงินเดือนแล้วต้องไม่เกิน (3)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อัตราต่ำสุด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อัตราสูงสุด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ปริญญาเอกหรือเทียบเท่า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22,560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28,910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9,750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32,310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28,920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33,320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3,390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36,230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33,340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37,740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2,890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40,140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37,760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42,160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2,380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44,050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42,180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46,580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1,870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47,960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46,600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51,000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1,360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51,870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51,020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55,420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850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55,780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55,440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60,180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340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60,200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574455"/>
              </p:ext>
            </p:extLst>
          </p:nvPr>
        </p:nvGraphicFramePr>
        <p:xfrm>
          <a:off x="6705948" y="2788297"/>
          <a:ext cx="5356616" cy="9144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101932"/>
                <a:gridCol w="1114816"/>
                <a:gridCol w="1139868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sng" strike="noStrike" dirty="0">
                          <a:effectLst/>
                        </a:rPr>
                        <a:t>ตัวอย่างพนักงานมหาวิทยาลัยสายวิชาการ</a:t>
                      </a:r>
                      <a:endParaRPr lang="th-TH" sz="1800" b="1" i="0" u="sng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1" i="0" u="sng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u="none" strike="noStrike" dirty="0">
                          <a:effectLst/>
                        </a:rPr>
                        <a:t>นาย ก.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u="none" strike="noStrike" dirty="0">
                          <a:effectLst/>
                        </a:rPr>
                        <a:t>ตำแหน่ง 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u="none" strike="noStrike" dirty="0">
                          <a:effectLst/>
                        </a:rPr>
                        <a:t>อาจารย์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u="none" strike="noStrike">
                          <a:effectLst/>
                        </a:rPr>
                        <a:t>คุณวุฒิ  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u="none" strike="noStrike" dirty="0">
                          <a:effectLst/>
                        </a:rPr>
                        <a:t>ปริญญาเอก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19221"/>
              </p:ext>
            </p:extLst>
          </p:nvPr>
        </p:nvGraphicFramePr>
        <p:xfrm>
          <a:off x="325679" y="4871580"/>
          <a:ext cx="11198265" cy="15240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899949"/>
                <a:gridCol w="1185474"/>
                <a:gridCol w="1185474"/>
                <a:gridCol w="1053755"/>
                <a:gridCol w="1472861"/>
                <a:gridCol w="2075576"/>
                <a:gridCol w="1325176"/>
              </a:tblGrid>
              <a:tr h="30480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</a:rPr>
                        <a:t> ช่วงเงินเดือนที่ได้รับการปรับ (1)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</a:rPr>
                        <a:t> จำนวนเงินที่ได้ปรับ (2) 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</a:rPr>
                        <a:t> เงินที่ได้ปรับเมื่อรวมเงินเดือนแล้วต้องไม่เกิน (3)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</a:rPr>
                        <a:t>เงินเดือน 1 ม.ค. 55 + (2)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</a:rPr>
                        <a:t>เงินเดือนหลังปรับเพิ่มวุฒิ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</a:rPr>
                        <a:t>เงินเดือน ณ 1 ม.ค. 2555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</a:rPr>
                        <a:t> อัตราต่ำสุด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</a:rPr>
                        <a:t> อัตราสูงสุด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u="none" strike="noStrike" dirty="0">
                          <a:effectLst/>
                        </a:rPr>
                        <a:t>32,760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</a:rPr>
                        <a:t>         28,920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33,320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3,390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     36,230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u="none" strike="noStrike" dirty="0">
                          <a:effectLst/>
                        </a:rPr>
                        <a:t>                        36,150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u="none" strike="noStrike" dirty="0">
                          <a:effectLst/>
                        </a:rPr>
                        <a:t>           36,150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35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9035" y="2517732"/>
            <a:ext cx="10622071" cy="2868460"/>
          </a:xfrm>
        </p:spPr>
        <p:txBody>
          <a:bodyPr>
            <a:normAutofit/>
          </a:bodyPr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253987"/>
              </p:ext>
            </p:extLst>
          </p:nvPr>
        </p:nvGraphicFramePr>
        <p:xfrm>
          <a:off x="303344" y="166049"/>
          <a:ext cx="6147560" cy="434087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76393"/>
                <a:gridCol w="983076"/>
                <a:gridCol w="1196453"/>
                <a:gridCol w="814192"/>
                <a:gridCol w="1177446"/>
              </a:tblGrid>
              <a:tr h="37227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</a:rPr>
                        <a:t>คุณวุฒิ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</a:rPr>
                        <a:t> ช่วงเงินเดือนที่ได้รับการปรับ (1)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</a:rPr>
                        <a:t> จำนวนเงินที่ได้ปรับ (2) 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</a:rPr>
                        <a:t> เงินที่ได้ปรับเมื่อรวมเงินเดือนแล้วต้องไม่เกิน (3)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ctr"/>
                </a:tc>
              </a:tr>
              <a:tr h="36652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>
                          <a:effectLst/>
                        </a:rPr>
                        <a:t> อัตราต่ำสุด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</a:rPr>
                        <a:t> อัตราสูงสุด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28006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ปริญญาโททั่วไป หรือเทียบเท่า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16,620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</a:rPr>
                        <a:t>         21,410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9,400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     26,020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</a:tr>
              <a:tr h="328006"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21,420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23,970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4,590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     28,070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</a:tr>
              <a:tr h="328006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 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23,990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26,520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4,080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     30,110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</a:tr>
              <a:tr h="328006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 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26,540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29,070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3,570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     32,150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</a:tr>
              <a:tr h="328006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 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29,090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31,620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3,060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     34,190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</a:tr>
              <a:tr h="328006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 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31,640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34,170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2,550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     36,230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</a:tr>
              <a:tr h="328006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 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34,190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36,720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2,040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     38,270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</a:tr>
              <a:tr h="328006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 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36,740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39,270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1,530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     40,310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</a:tr>
              <a:tr h="328006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 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39,290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41,820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1,020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     42,350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</a:tr>
              <a:tr h="189010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 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41,840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44,370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 510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</a:rPr>
                        <a:t>              44,390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565983"/>
              </p:ext>
            </p:extLst>
          </p:nvPr>
        </p:nvGraphicFramePr>
        <p:xfrm>
          <a:off x="6826684" y="1943100"/>
          <a:ext cx="4947781" cy="114926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068877"/>
                <a:gridCol w="900499"/>
                <a:gridCol w="978405"/>
              </a:tblGrid>
              <a:tr h="383088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sng" strike="noStrike" dirty="0">
                          <a:effectLst/>
                        </a:rPr>
                        <a:t>ตัวอย่างพนักงานมหาวิทยาลัยสายวิชาการ</a:t>
                      </a:r>
                      <a:endParaRPr lang="th-TH" sz="1800" b="1" i="0" u="sng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83088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</a:rPr>
                        <a:t>นาย ข.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</a:rPr>
                        <a:t>ตำแหน่ง 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</a:rPr>
                        <a:t>อาจารย์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83088"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คุณวุฒิ  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</a:rPr>
                        <a:t>ปริญญาโท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697286"/>
              </p:ext>
            </p:extLst>
          </p:nvPr>
        </p:nvGraphicFramePr>
        <p:xfrm>
          <a:off x="304190" y="4776592"/>
          <a:ext cx="11570483" cy="12192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025178"/>
                <a:gridCol w="1220758"/>
                <a:gridCol w="1220758"/>
                <a:gridCol w="1085118"/>
                <a:gridCol w="1516699"/>
                <a:gridCol w="2137353"/>
                <a:gridCol w="1364619"/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</a:rPr>
                        <a:t> ช่วงเงินเดือนที่ได้รับการปรับ (1)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</a:rPr>
                        <a:t> จำนวนเงินที่ได้ปรับ (2) 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</a:rPr>
                        <a:t> เงินที่ได้ปรับเมื่อรวมเงินเดือนแล้วต้องไม่เกิน (3)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</a:rPr>
                        <a:t>เงินเดือน 1 ม.ค. 55 + (2)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</a:rPr>
                        <a:t>เงินเดือนหลังปรับเพิ่มวุฒิ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</a:rPr>
                        <a:t>เงินเดือน ณ 1 ม.ค. 2555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</a:rPr>
                        <a:t> อัตราต่ำสุด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</a:rPr>
                        <a:t> อัตราสูงสุด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u="none" strike="noStrike">
                          <a:effectLst/>
                        </a:rPr>
                        <a:t>18,590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16,620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</a:rPr>
                        <a:t>         21,410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9,400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</a:rPr>
                        <a:t>              26,020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u="none" strike="noStrike">
                          <a:effectLst/>
                        </a:rPr>
                        <a:t>                        27,990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u="none" strike="noStrike" dirty="0">
                          <a:effectLst/>
                        </a:rPr>
                        <a:t>           26,020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29643" y="6224131"/>
            <a:ext cx="104801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u="sng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</a:t>
            </a:r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ได้เงินเดือนหลังปรับเพิ่มวุฒิ = 26,020  เนื่องจากเงินที่ได้ปรับเมื่อรวมเงินเดือนแล้วเกิน (3) ก็จะได้รับเงินเดือนหลังปรับเพิ่มคุณวุฒิ = (3)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93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9035" y="2517732"/>
            <a:ext cx="10622071" cy="2868460"/>
          </a:xfrm>
        </p:spPr>
        <p:txBody>
          <a:bodyPr>
            <a:normAutofit/>
          </a:bodyPr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295268"/>
              </p:ext>
            </p:extLst>
          </p:nvPr>
        </p:nvGraphicFramePr>
        <p:xfrm>
          <a:off x="178083" y="665490"/>
          <a:ext cx="6911649" cy="391943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775978"/>
                <a:gridCol w="1102290"/>
                <a:gridCol w="1089764"/>
                <a:gridCol w="1352811"/>
                <a:gridCol w="1590806"/>
              </a:tblGrid>
              <a:tr h="3179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</a:rPr>
                        <a:t>คุณวุฒิ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</a:rPr>
                        <a:t> ช่วงเงินเดือนที่ได้รับการปรับ (1) 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</a:rPr>
                        <a:t> จำนวนเงินที่ได้ปรับ (2)  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</a:rPr>
                        <a:t> เงินที่ได้ปรับเมื่อรวมเงินเดือนแล้วต้องไม่เกิน (3) 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ctr"/>
                </a:tc>
              </a:tr>
              <a:tr h="28400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</a:rPr>
                        <a:t> อัตราต่ำสุด 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</a:rPr>
                        <a:t> อัตราสูงสุด 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17931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ปริญญาโททั่วไป หรือเทียบเท่า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         14,850 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</a:rPr>
                        <a:t> </a:t>
                      </a:r>
                      <a:r>
                        <a:rPr lang="th-TH" sz="1600" u="none" strike="noStrike" dirty="0" smtClean="0">
                          <a:effectLst/>
                        </a:rPr>
                        <a:t>18,890 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        8,110 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dirty="0">
                          <a:effectLst/>
                        </a:rPr>
                        <a:t>              22,960 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</a:tr>
              <a:tr h="317931">
                <a:tc>
                  <a:txBody>
                    <a:bodyPr/>
                    <a:lstStyle/>
                    <a:p>
                      <a:pPr algn="l" fontAlgn="b"/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         18,900 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         21,150 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        4,050 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dirty="0">
                          <a:effectLst/>
                        </a:rPr>
                        <a:t>              24,770 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</a:tr>
              <a:tr h="317931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         21,170 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         23,400 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        3,600 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dirty="0">
                          <a:effectLst/>
                        </a:rPr>
                        <a:t>              26,570 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</a:tr>
              <a:tr h="317931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         23,420 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         25,650 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        3,150 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dirty="0">
                          <a:effectLst/>
                        </a:rPr>
                        <a:t>              28,370 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</a:tr>
              <a:tr h="317931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         25,670 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         27,900 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        2,700 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dirty="0">
                          <a:effectLst/>
                        </a:rPr>
                        <a:t>              30,170 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</a:tr>
              <a:tr h="317931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         27,920 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         30,150 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        2,250 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dirty="0">
                          <a:effectLst/>
                        </a:rPr>
                        <a:t>              31,970 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</a:tr>
              <a:tr h="317931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         30,170 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         32,400 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        1,800 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              33,770 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</a:tr>
              <a:tr h="317931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         32,420 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         34,650 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        1,350 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              35,570 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</a:tr>
              <a:tr h="317931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         34,670 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         36,900 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          900 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              37,370 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</a:tr>
              <a:tr h="317931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         36,920 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</a:rPr>
                        <a:t>         39,150 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dirty="0">
                          <a:effectLst/>
                        </a:rPr>
                        <a:t>          450 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dirty="0">
                          <a:effectLst/>
                        </a:rPr>
                        <a:t>              39,170 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608" marR="8608" marT="8608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22417"/>
              </p:ext>
            </p:extLst>
          </p:nvPr>
        </p:nvGraphicFramePr>
        <p:xfrm>
          <a:off x="7350342" y="1933849"/>
          <a:ext cx="4599488" cy="116776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169438"/>
                <a:gridCol w="676406"/>
                <a:gridCol w="1371608"/>
                <a:gridCol w="382036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sng" strike="noStrike" dirty="0">
                          <a:effectLst/>
                        </a:rPr>
                        <a:t>ตัวอย่างพนักงาน</a:t>
                      </a:r>
                      <a:r>
                        <a:rPr lang="th-TH" sz="1800" u="sng" strike="noStrike" dirty="0" smtClean="0">
                          <a:effectLst/>
                        </a:rPr>
                        <a:t>มหาวิทยาลัย</a:t>
                      </a:r>
                    </a:p>
                    <a:p>
                      <a:pPr algn="ctr" fontAlgn="b"/>
                      <a:r>
                        <a:rPr lang="th-TH" sz="1800" u="sng" strike="noStrike" dirty="0" smtClean="0">
                          <a:effectLst/>
                        </a:rPr>
                        <a:t>สาย</a:t>
                      </a:r>
                      <a:r>
                        <a:rPr lang="th-TH" sz="1800" u="sng" strike="noStrike" dirty="0">
                          <a:effectLst/>
                        </a:rPr>
                        <a:t>บริการ</a:t>
                      </a:r>
                      <a:endParaRPr lang="th-TH" sz="1800" b="1" i="0" u="sng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</a:rPr>
                        <a:t>นาย ค.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ตำแหน่ง 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</a:rPr>
                        <a:t>เจ้าหน้าที่บริหารงานทั่วไป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คุณวุฒิ  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ปริญญาโท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338407"/>
              </p:ext>
            </p:extLst>
          </p:nvPr>
        </p:nvGraphicFramePr>
        <p:xfrm>
          <a:off x="203983" y="5005758"/>
          <a:ext cx="10430614" cy="119824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334310"/>
                <a:gridCol w="941970"/>
                <a:gridCol w="941970"/>
                <a:gridCol w="1289636"/>
                <a:gridCol w="1603331"/>
                <a:gridCol w="1905000"/>
                <a:gridCol w="1414397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ช่วงเงินเดือนที่ได้รับการปรับ (1)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จำนวนเงินที่ได้ปรับ (2) 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เงินที่ได้ปรับเมื่อรวมเงินเดือนแล้วต้องไม่เกิน (3)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เงินเดือน 1 ม.ค. </a:t>
                      </a:r>
                      <a:r>
                        <a:rPr lang="th-TH" sz="1800" b="1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55 </a:t>
                      </a:r>
                      <a:r>
                        <a:rPr lang="th-TH" sz="1800" b="1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+(2</a:t>
                      </a:r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เงินเดือนหลังปรับเพิ่มวุฒิ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เงินเดือน ณ 1 ม.ค. 2555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อัตราต่ำสุด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อัตราสูงสุด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u="none" strike="noStrike" dirty="0">
                          <a:effectLst/>
                        </a:rPr>
                        <a:t>25,890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</a:rPr>
                        <a:t>         25,670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27,900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2,700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     30,170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u="none" strike="noStrike">
                          <a:effectLst/>
                        </a:rPr>
                        <a:t>                        28,590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u="none" strike="noStrike" dirty="0">
                          <a:effectLst/>
                        </a:rPr>
                        <a:t>           28,590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4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9035" y="2517732"/>
            <a:ext cx="10622071" cy="2868460"/>
          </a:xfrm>
        </p:spPr>
        <p:txBody>
          <a:bodyPr>
            <a:normAutofit/>
          </a:bodyPr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346646"/>
              </p:ext>
            </p:extLst>
          </p:nvPr>
        </p:nvGraphicFramePr>
        <p:xfrm>
          <a:off x="191196" y="628257"/>
          <a:ext cx="7574941" cy="355473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652212"/>
                <a:gridCol w="951978"/>
                <a:gridCol w="964504"/>
                <a:gridCol w="1302707"/>
                <a:gridCol w="1703540"/>
              </a:tblGrid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</a:rPr>
                        <a:t>คุณวุฒิ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</a:rPr>
                        <a:t> ช่วงเงินเดือนที่ได้รับการปรับ (1)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</a:rPr>
                        <a:t> จำนวนเงินที่ได้ปรับ (2) 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</a:rPr>
                        <a:t> เงินที่ได้ปรับเมื่อรวมเงินเดือนแล้วต้องไม่เกิน (3)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</a:rPr>
                        <a:t> อัตราต่ำสุด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</a:rPr>
                        <a:t> อัตราสูงสุด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ปริญญาตรีที่มีหลักสูตรกำหนดเวลาศึกษา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12,150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</a:rPr>
                        <a:t>         13,700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5,380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     17,530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ไม่น้อยกว่า 4 ปี ต่อจากวุฒิประกาศนียบัตร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13,710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16,350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3,810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     19,520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มัธยมศึกษาตอนปลายหรือเที่ยบเท่า และ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16,370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19,050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3,150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     21,620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ประกาศนียบัตรเปรียญธรรมประโยค 9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19,070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21,750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2,550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     23,720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21,770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24,450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1,950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     25,820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 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24,470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27,150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1,350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     27,920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 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27,170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29,850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 750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     30,020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 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29,870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32,550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 150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</a:rPr>
                        <a:t>              32,570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17695"/>
              </p:ext>
            </p:extLst>
          </p:nvPr>
        </p:nvGraphicFramePr>
        <p:xfrm>
          <a:off x="7883395" y="2245289"/>
          <a:ext cx="4216400" cy="9144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676046"/>
                <a:gridCol w="598797"/>
                <a:gridCol w="941557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sng" strike="noStrike" dirty="0">
                          <a:effectLst/>
                        </a:rPr>
                        <a:t>ตัวอย่างพนักงานมหาวิทยาลัยสายบริการ</a:t>
                      </a:r>
                      <a:endParaRPr lang="th-TH" sz="1800" b="1" i="0" u="sng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</a:rPr>
                        <a:t>นาย ง.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ตำแหน่ง 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บุคลากร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คุณวุฒิ  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</a:rPr>
                        <a:t>ปริญญาตรี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137405"/>
              </p:ext>
            </p:extLst>
          </p:nvPr>
        </p:nvGraphicFramePr>
        <p:xfrm>
          <a:off x="229035" y="4610622"/>
          <a:ext cx="10543349" cy="12192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334310"/>
                <a:gridCol w="941970"/>
                <a:gridCol w="941970"/>
                <a:gridCol w="1427422"/>
                <a:gridCol w="1728592"/>
                <a:gridCol w="1832801"/>
                <a:gridCol w="1336284"/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</a:rPr>
                        <a:t> ช่วงเงินเดือนที่ได้รับการปรับ (1)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</a:rPr>
                        <a:t> จำนวนเงินที่ได้ปรับ (2) 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</a:rPr>
                        <a:t> เงินที่ได้ปรับเมื่อรวมเงินเดือนแล้วต้องไม่เกิน (3)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</a:rPr>
                        <a:t>เงินเดือน 1 ม.ค. </a:t>
                      </a:r>
                      <a:r>
                        <a:rPr lang="th-TH" sz="1600" b="1" u="none" strike="noStrike" dirty="0" smtClean="0">
                          <a:effectLst/>
                        </a:rPr>
                        <a:t>55 </a:t>
                      </a:r>
                      <a:r>
                        <a:rPr lang="th-TH" sz="1600" b="1" u="none" strike="noStrike" dirty="0" smtClean="0">
                          <a:effectLst/>
                        </a:rPr>
                        <a:t>+(</a:t>
                      </a:r>
                      <a:r>
                        <a:rPr lang="th-TH" sz="1600" b="1" u="none" strike="noStrike" dirty="0">
                          <a:effectLst/>
                        </a:rPr>
                        <a:t>2)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</a:rPr>
                        <a:t>เงินเดือนหลังปรับเพิ่มวุฒิ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</a:rPr>
                        <a:t>เงินเดือน ณ 1 ม.ค. 2555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</a:rPr>
                        <a:t> อัตราต่ำสุด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</a:rPr>
                        <a:t> อัตราสูงสุด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u="none" strike="noStrike">
                          <a:effectLst/>
                        </a:rPr>
                        <a:t>16,440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16,370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19,050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3,150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</a:rPr>
                        <a:t>              21,620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u="none" strike="noStrike">
                          <a:effectLst/>
                        </a:rPr>
                        <a:t>                        19,590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u="none" strike="noStrike" dirty="0">
                          <a:effectLst/>
                        </a:rPr>
                        <a:t>           19,590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91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7786" y="621323"/>
            <a:ext cx="8147538" cy="5275385"/>
          </a:xfrm>
        </p:spPr>
        <p:txBody>
          <a:bodyPr>
            <a:normAutofit/>
          </a:bodyPr>
          <a:lstStyle/>
          <a:p>
            <a:pPr algn="l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พนักงานมหาวิทยาลัยสายวิชาการ  ใช้คุณวุฒิสูงสุดเป็นฐานในการปรับอัตราเงินเดือน กรณีลาศึกษาต่อให้เป็นไปตามคุณวุฒิที่ได้รับนั้น</a:t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 พนักงานมหาวิทยาลัยสายบริการ  ใช้คุณวุฒิที่ครองอยู่ในการปรับอัตราเงินเดือนกรณีลาศึกษาต่อคุณวุฒิที่ได้รับจะต้องสอดคล้องตามมาตรฐานกำหนดตำแหน่งตามที่ กพอ. และมหาวิทยาลัยนเรศวรกำหนด</a:t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10298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9035" y="2517732"/>
            <a:ext cx="10622071" cy="2868460"/>
          </a:xfrm>
        </p:spPr>
        <p:txBody>
          <a:bodyPr>
            <a:normAutofit/>
          </a:bodyPr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9659" y="1415441"/>
            <a:ext cx="10459233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Call Center	: </a:t>
            </a: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ผู้อำนวยการกองการบริหารงานบุคคล  </a:t>
            </a:r>
          </a:p>
          <a:p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โทร. 1409</a:t>
            </a:r>
          </a:p>
          <a:p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					</a:t>
            </a:r>
            <a:r>
              <a:rPr lang="en-US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: </a:t>
            </a: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งานระบบเงินเดือนและค่าตอบแทน</a:t>
            </a:r>
          </a:p>
          <a:p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						   โทร. 1175</a:t>
            </a:r>
          </a:p>
          <a:p>
            <a:pPr algn="ctr"/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6148" name="Picture 4" descr="http://www.khaoyaizone.com/images/imageArticle/06345010012879582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659" y="1346687"/>
            <a:ext cx="901875" cy="913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6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180</TotalTime>
  <Words>1252</Words>
  <Application>Microsoft Office PowerPoint</Application>
  <PresentationFormat>Widescreen</PresentationFormat>
  <Paragraphs>327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Angsana New</vt:lpstr>
      <vt:lpstr>Arial</vt:lpstr>
      <vt:lpstr>Cordia New</vt:lpstr>
      <vt:lpstr>TH SarabunPSK</vt:lpstr>
      <vt:lpstr>Tw Cen MT</vt:lpstr>
      <vt:lpstr>Wingdings</vt:lpstr>
      <vt:lpstr>Droplet</vt:lpstr>
      <vt:lpstr>การประชุมชี้แจง การปรับเงินเดือนเพิ่มขึ้นตามคุณวุฒิของพนักงานมหาวิทยาลัย วันอังคารที่  11  กุมภาพันธ์  2557 ณ  ห้องประชุมสุพรรณกัลยา 1 ชั้น 3 สำนักงานอธิการบดี  มหาวิทยาลัยนเรศวร  </vt:lpstr>
      <vt:lpstr>  </vt:lpstr>
      <vt:lpstr>  </vt:lpstr>
      <vt:lpstr>  </vt:lpstr>
      <vt:lpstr>  </vt:lpstr>
      <vt:lpstr>  </vt:lpstr>
      <vt:lpstr>  </vt:lpstr>
      <vt:lpstr>1. พนักงานมหาวิทยาลัยสายวิชาการ  ใช้คุณวุฒิสูงสุดเป็นฐานในการปรับอัตราเงินเดือน กรณีลาศึกษาต่อให้เป็นไปตามคุณวุฒิที่ได้รับนั้น  2. พนักงานมหาวิทยาลัยสายบริการ  ใช้คุณวุฒิที่ครองอยู่ในการปรับอัตราเงินเดือนกรณีลาศึกษาต่อคุณวุฒิที่ได้รับจะต้องสอดคล้องตามมาตรฐานกำหนดตำแหน่งตามที่ กพอ. และมหาวิทยาลัยนเรศวรกำหนด  </vt:lpstr>
      <vt:lpstr>  </vt:lpstr>
      <vt:lpstr>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การประชุมชี้แจง  เรื่อง การปรับเงินเดือนเพิ่มขึ้นตามคุณวุฒิของพนักงานมหาวิทยาลัย วันอังคารที่ ๑๑ กุมภาพันธ์ ๒๕๕๗ ณ  ห้องประชุมสุพรรณกัลยา ๑ ชั้น ๓ สำนักงานอธิการบดี  มหาวิทยาลัยนเรศวร</dc:title>
  <dc:creator>Windows User</dc:creator>
  <cp:lastModifiedBy>Suphalerk Waranuch</cp:lastModifiedBy>
  <cp:revision>22</cp:revision>
  <cp:lastPrinted>2014-02-11T04:25:38Z</cp:lastPrinted>
  <dcterms:created xsi:type="dcterms:W3CDTF">2014-02-10T05:20:50Z</dcterms:created>
  <dcterms:modified xsi:type="dcterms:W3CDTF">2014-02-20T08:39:11Z</dcterms:modified>
</cp:coreProperties>
</file>