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sldIdLst>
    <p:sldId id="444" r:id="rId2"/>
    <p:sldId id="430" r:id="rId3"/>
    <p:sldId id="451" r:id="rId4"/>
    <p:sldId id="390" r:id="rId5"/>
    <p:sldId id="391" r:id="rId6"/>
    <p:sldId id="392" r:id="rId7"/>
    <p:sldId id="455" r:id="rId8"/>
    <p:sldId id="454" r:id="rId9"/>
    <p:sldId id="453" r:id="rId10"/>
    <p:sldId id="440" r:id="rId11"/>
    <p:sldId id="435" r:id="rId12"/>
    <p:sldId id="436" r:id="rId13"/>
    <p:sldId id="437" r:id="rId14"/>
    <p:sldId id="438" r:id="rId15"/>
    <p:sldId id="439" r:id="rId16"/>
    <p:sldId id="354" r:id="rId17"/>
    <p:sldId id="393" r:id="rId18"/>
    <p:sldId id="394" r:id="rId19"/>
    <p:sldId id="445" r:id="rId20"/>
    <p:sldId id="446" r:id="rId21"/>
    <p:sldId id="443" r:id="rId22"/>
    <p:sldId id="452" r:id="rId23"/>
    <p:sldId id="395" r:id="rId24"/>
    <p:sldId id="396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405" r:id="rId34"/>
    <p:sldId id="406" r:id="rId35"/>
    <p:sldId id="407" r:id="rId36"/>
    <p:sldId id="408" r:id="rId37"/>
    <p:sldId id="448" r:id="rId38"/>
    <p:sldId id="409" r:id="rId39"/>
    <p:sldId id="410" r:id="rId40"/>
    <p:sldId id="411" r:id="rId41"/>
    <p:sldId id="412" r:id="rId42"/>
    <p:sldId id="414" r:id="rId43"/>
    <p:sldId id="415" r:id="rId44"/>
    <p:sldId id="426" r:id="rId45"/>
    <p:sldId id="355" r:id="rId46"/>
    <p:sldId id="428" r:id="rId47"/>
    <p:sldId id="429" r:id="rId48"/>
    <p:sldId id="450" r:id="rId49"/>
    <p:sldId id="456" r:id="rId50"/>
    <p:sldId id="347" r:id="rId51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66"/>
    <a:srgbClr val="CC3300"/>
    <a:srgbClr val="FFCC00"/>
    <a:srgbClr val="CC0000"/>
    <a:srgbClr val="FF66FF"/>
    <a:srgbClr val="66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6167" autoAdjust="0"/>
    <p:restoredTop sz="94660"/>
  </p:normalViewPr>
  <p:slideViewPr>
    <p:cSldViewPr>
      <p:cViewPr>
        <p:scale>
          <a:sx n="96" d="100"/>
          <a:sy n="96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30"/>
    </p:cViewPr>
  </p:sorterViewPr>
  <p:notesViewPr>
    <p:cSldViewPr>
      <p:cViewPr varScale="1">
        <p:scale>
          <a:sx n="61" d="100"/>
          <a:sy n="61" d="100"/>
        </p:scale>
        <p:origin x="-171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Click to edit Master text styles</a:t>
            </a:r>
          </a:p>
          <a:p>
            <a:pPr lvl="1"/>
            <a:r>
              <a:rPr lang="th-TH" noProof="0" smtClean="0"/>
              <a:t>Second level</a:t>
            </a:r>
          </a:p>
          <a:p>
            <a:pPr lvl="2"/>
            <a:r>
              <a:rPr lang="th-TH" noProof="0" smtClean="0"/>
              <a:t>Third level</a:t>
            </a:r>
          </a:p>
          <a:p>
            <a:pPr lvl="3"/>
            <a:r>
              <a:rPr lang="th-TH" noProof="0" smtClean="0"/>
              <a:t>Fourth level</a:t>
            </a:r>
          </a:p>
          <a:p>
            <a:pPr lvl="4"/>
            <a:r>
              <a:rPr lang="th-TH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70712C19-63FF-48ED-B690-884C13BE0A56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72644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F373F-B1C7-43D0-B467-DEABE00DFE78}" type="slidenum">
              <a:rPr lang="en-US" smtClean="0"/>
              <a:pPr/>
              <a:t>10</a:t>
            </a:fld>
            <a:endParaRPr lang="th-TH" dirty="0" smtClean="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67F1B-AA15-4FF0-AD78-AC39A9E4774D}" type="slidenum">
              <a:rPr lang="en-US" smtClean="0"/>
              <a:pPr/>
              <a:t>11</a:t>
            </a:fld>
            <a:endParaRPr lang="th-TH" dirty="0" smtClean="0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4DFC93-19B0-4506-8837-3706D629C17F}" type="slidenum">
              <a:rPr lang="en-US" smtClean="0"/>
              <a:pPr/>
              <a:t>12</a:t>
            </a:fld>
            <a:endParaRPr lang="th-TH" dirty="0" smtClean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60E437-ED08-40C2-809A-7ED74B1B475D}" type="slidenum">
              <a:rPr lang="en-US" smtClean="0"/>
              <a:pPr/>
              <a:t>13</a:t>
            </a:fld>
            <a:endParaRPr lang="th-TH" dirty="0" smtClean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1E27F2-5738-484E-B85D-55CF16460088}" type="slidenum">
              <a:rPr lang="en-US" smtClean="0"/>
              <a:pPr/>
              <a:t>14</a:t>
            </a:fld>
            <a:endParaRPr lang="th-TH" dirty="0" smtClean="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D86FB-3A88-43D0-A77C-0D8E7B52DA19}" type="slidenum">
              <a:rPr lang="en-US" smtClean="0"/>
              <a:pPr/>
              <a:t>15</a:t>
            </a:fld>
            <a:endParaRPr lang="th-TH" dirty="0" smtClean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D9F30-2570-492B-9ACD-1D1ED618CFFB}" type="slidenum">
              <a:rPr lang="en-US" smtClean="0"/>
              <a:pPr/>
              <a:t>20</a:t>
            </a:fld>
            <a:endParaRPr lang="th-TH" dirty="0" smtClean="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Thesis Seminar for Ph.D.</a:t>
            </a:r>
            <a:endParaRPr lang="th-TH" dirty="0" smtClean="0"/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D9F30-2570-492B-9ACD-1D1ED618CFFB}" type="slidenum">
              <a:rPr lang="en-US" smtClean="0"/>
              <a:pPr/>
              <a:t>21</a:t>
            </a:fld>
            <a:endParaRPr lang="th-TH" dirty="0" smtClean="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D0B5-DD85-48FF-B3A9-3CDFDABFBC3C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761B6-099A-472C-ACDA-CB344C535F52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E3169-920C-47C1-BEA1-DD53C9864ED7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EEC43-C2BE-4E21-9128-3BD1AE4ADF6D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36A44-B123-47CE-AE15-8F6BD76B7F63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ADBA0-1B66-4225-88C1-E555114062D0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D1304-B442-4B78-9CB9-CE5D19DCFD7F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58716-01C0-447C-AEAD-687456597AC8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CC057-B76E-4A89-9979-C9888877AAA3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B47B5-FBAD-43BB-94BA-270201775944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8B4D1-66A8-4824-9116-7AD9BECE3700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66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600"/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600"/>
            </a:lvl1pPr>
          </a:lstStyle>
          <a:p>
            <a:pPr>
              <a:defRPr/>
            </a:pPr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600"/>
            </a:lvl1pPr>
          </a:lstStyle>
          <a:p>
            <a:pPr>
              <a:defRPr/>
            </a:pPr>
            <a:fld id="{AC284BB8-BF0D-4968-B7F5-4FB4B51734E3}" type="slidenum">
              <a:rPr lang="en-US"/>
              <a:pPr>
                <a:defRPr/>
              </a:pPr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&#3649;&#3614;&#3655;&#3607;%20&#3626;&#3640;&#3608;&#3634;&#3626;&#3636;&#3609;&#3637;%20-%20&#3626;&#3633;&#3585;&#3623;&#3633;&#3609;&#3605;&#3657;&#3629;&#3591;&#3652;&#3604;&#3657;&#3604;&#3637;.fl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3" y="116632"/>
            <a:ext cx="8516937" cy="2376264"/>
          </a:xfrm>
          <a:ln w="57150" cmpd="thickThin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>
              <a:defRPr/>
            </a:pPr>
            <a:r>
              <a:rPr lang="th-TH" sz="9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ธรรมะเพื่อการทำงาน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2446288"/>
            <a:ext cx="8458200" cy="3810000"/>
          </a:xfrm>
          <a:ln w="38100" cmpd="dbl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>
              <a:lnSpc>
                <a:spcPct val="110000"/>
              </a:lnSpc>
              <a:defRPr/>
            </a:pPr>
            <a:r>
              <a:rPr lang="th-TH" sz="6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โดย</a:t>
            </a:r>
          </a:p>
          <a:p>
            <a:pPr>
              <a:lnSpc>
                <a:spcPct val="110000"/>
              </a:lnSpc>
              <a:defRPr/>
            </a:pPr>
            <a:r>
              <a:rPr lang="th-TH" sz="6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พระเมธาวินัยรส</a:t>
            </a:r>
          </a:p>
          <a:p>
            <a:pPr>
              <a:lnSpc>
                <a:spcPct val="110000"/>
              </a:lnSpc>
              <a:defRPr/>
            </a:pPr>
            <a:r>
              <a:rPr lang="th-TH" sz="6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(สุเทพ  ปสิวิโก)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1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6D6EC3-424E-47B2-8F50-8B7120E482D6}" type="slidenum">
              <a:rPr lang="en-US" smtClean="0"/>
              <a:pPr/>
              <a:t>10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eaLnBrk="1" hangingPunct="1">
              <a:defRPr/>
            </a:pPr>
            <a:r>
              <a:rPr lang="th-TH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  <a:cs typeface="EucrosiaUPC" pitchFamily="18" charset="-34"/>
              </a:rPr>
              <a:t>คนที่จิตพัฒนาแล้วจะคิดอย่างนี้</a:t>
            </a:r>
          </a:p>
          <a:p>
            <a:pPr eaLnBrk="1" hangingPunct="1">
              <a:defRPr/>
            </a:pPr>
            <a:r>
              <a:rPr lang="th-TH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  <a:cs typeface="EucrosiaUPC" pitchFamily="18" charset="-34"/>
              </a:rPr>
              <a:t>ว่า </a:t>
            </a:r>
            <a:r>
              <a:rPr lang="en-US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  <a:cs typeface="EucrosiaUPC" pitchFamily="18" charset="-34"/>
              </a:rPr>
              <a:t>:</a:t>
            </a:r>
            <a:endParaRPr lang="th-TH" sz="60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  <a:cs typeface="EucrosiaUPC" pitchFamily="18" charset="-34"/>
            </a:endParaRPr>
          </a:p>
          <a:p>
            <a:pPr eaLnBrk="1" hangingPunct="1">
              <a:defRPr/>
            </a:pPr>
            <a:r>
              <a:rPr lang="th-TH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  <a:cs typeface="EucrosiaUPC" pitchFamily="18" charset="-34"/>
              </a:rPr>
              <a:t>จะได้เป็นอะไรหรือไม่ได้เป็นอะไร</a:t>
            </a:r>
          </a:p>
          <a:p>
            <a:pPr eaLnBrk="1" hangingPunct="1">
              <a:defRPr/>
            </a:pPr>
            <a:r>
              <a:rPr lang="th-TH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  <a:cs typeface="EucrosiaUPC" pitchFamily="18" charset="-34"/>
              </a:rPr>
              <a:t>ไม่สำคัญ...ที่สำคัญคือ </a:t>
            </a:r>
            <a:r>
              <a:rPr lang="en-US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  <a:cs typeface="EucrosiaUPC" pitchFamily="18" charset="-34"/>
              </a:rPr>
              <a:t>:</a:t>
            </a:r>
          </a:p>
          <a:p>
            <a:pPr eaLnBrk="1" hangingPunct="1">
              <a:defRPr/>
            </a:pPr>
            <a:r>
              <a:rPr lang="th-TH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  <a:cs typeface="EucrosiaUPC" pitchFamily="18" charset="-34"/>
              </a:rPr>
              <a:t>ถ้าเป็นอะไรจะเป็นให้ดีที่สุด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4D231B-ED50-4A4E-ABF1-63FC45A986E3}" type="slidenum">
              <a:rPr lang="en-US" smtClean="0"/>
              <a:pPr/>
              <a:t>11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solidFill>
              <a:schemeClr val="hlink"/>
            </a:solidFill>
          </a:ln>
        </p:spPr>
        <p:txBody>
          <a:bodyPr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แม้มิได้เป็นดอกกุหลาบหอม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ก็จงยอมเป็นเพียงลดาขาว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แม้มิได้เป็นจันทร์อันสะกาว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จงเป็นดาวดวงแจ่มแอร่มตา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324C4A-C161-4A27-8C84-0C60BCDB3CE1}" type="slidenum">
              <a:rPr lang="en-US" smtClean="0"/>
              <a:pPr/>
              <a:t>12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solidFill>
              <a:schemeClr val="hlink"/>
            </a:solidFill>
          </a:ln>
        </p:spPr>
        <p:txBody>
          <a:bodyPr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แม้มิได้เป็นหงษ์ทนงศักดิ์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ก็จงรักเป็นโนรีที่หรรษา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แม้มิได้เป็นสายน้ำพระคงคา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จงเป็นธาราใสที่ไหลเย็น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DF6CF-B535-48A4-AEB7-E296A0CD739F}" type="slidenum">
              <a:rPr lang="en-US" smtClean="0"/>
              <a:pPr/>
              <a:t>13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solidFill>
              <a:schemeClr val="hlink"/>
            </a:solidFill>
          </a:ln>
        </p:spPr>
        <p:txBody>
          <a:bodyPr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แม้มิได้เป็นจอมผาหิมาลัย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จงพอใจเป็นจอมปลวกที่แลเห็น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แม้มิได้เป็นคืนอันพระจันทร์เพ็ญ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ก็จงเป็นคืนแรมอันแจ่มจาง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34BE5-7327-406A-8B04-F3A19FA221E3}" type="slidenum">
              <a:rPr lang="en-US" smtClean="0"/>
              <a:pPr/>
              <a:t>14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solidFill>
              <a:schemeClr val="hlink"/>
            </a:solidFill>
          </a:ln>
        </p:spPr>
        <p:txBody>
          <a:bodyPr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แม้มิได้เป็นสนต้นระหง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จงเป็นพงอ้อสะบัดมิขัดขวาง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แม้มิได้เป็นนุชสุดสอางค์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จงเป็นนางที่มิใช่ไร้ความดี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DF80B1-C01D-4951-A813-D0C059510471}" type="slidenum">
              <a:rPr lang="en-US" smtClean="0"/>
              <a:pPr/>
              <a:t>15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solidFill>
              <a:schemeClr val="hlink"/>
            </a:solidFill>
          </a:ln>
        </p:spPr>
        <p:txBody>
          <a:bodyPr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อันจะเป็นอะไรนั้นไม่แปลก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ย่อมผิดแผกดีงามตามวิถี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จงกอร์ปกิจบำเพ็ญให้เด่นดี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สมกับที่ตนเป็นเช่นนั้น...เทอญ 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60648"/>
            <a:ext cx="8291264" cy="6048672"/>
          </a:xfrm>
          <a:ln w="38100" cmpd="dbl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>
              <a:defRPr/>
            </a:pPr>
            <a:r>
              <a:rPr lang="th-TH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อย่าให้ผลประโยชน์ทำให้พวกเรา</a:t>
            </a:r>
          </a:p>
          <a:p>
            <a:pPr>
              <a:defRPr/>
            </a:pPr>
            <a:r>
              <a:rPr lang="th-TH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ไม่รักกันนะ</a:t>
            </a:r>
          </a:p>
          <a:p>
            <a:pPr>
              <a:defRPr/>
            </a:pPr>
            <a:r>
              <a:rPr lang="th-TH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เหมือนวัดหนึ่งที่เจ้าอาวาสต้อง</a:t>
            </a:r>
          </a:p>
          <a:p>
            <a:pPr>
              <a:defRPr/>
            </a:pPr>
            <a:r>
              <a:rPr lang="th-TH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ติดกลอนสอนใจไว้หน้าโรงเรียน</a:t>
            </a:r>
          </a:p>
          <a:p>
            <a:pPr>
              <a:defRPr/>
            </a:pPr>
            <a:r>
              <a:rPr lang="th-TH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พระปริยัติธรรมเพื่อเตือนพระเณร ว่า </a:t>
            </a:r>
            <a:r>
              <a:rPr 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:</a:t>
            </a:r>
            <a:endParaRPr lang="th-TH" sz="6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16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แบ่งพวกทำให้เสียรัก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แบ่งพรรคทำให้เสียสามัคคี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แบ่งพวกแบ่งพรรค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ทำให้เสียทั้งรักและสามัคคี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17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ไม่แบ่งพวกไม่เสียรัก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ไม่แบ่งพรรคไม่เสียสามัคคี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รวมพวกรวมพรรค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ได้ทั้งรักได้ทั้งสามัคคี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18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7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ขอให้ท่านรักษาความดี</a:t>
            </a:r>
          </a:p>
          <a:p>
            <a:pPr>
              <a:lnSpc>
                <a:spcPct val="120000"/>
              </a:lnSpc>
              <a:defRPr/>
            </a:pPr>
            <a:r>
              <a:rPr lang="th-TH" sz="7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ไว้นะ</a:t>
            </a:r>
          </a:p>
          <a:p>
            <a:pPr>
              <a:lnSpc>
                <a:spcPct val="120000"/>
              </a:lnSpc>
              <a:defRPr/>
            </a:pPr>
            <a:r>
              <a:rPr lang="th-TH" sz="7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เพราะถ้าดีสม่ำเสมอแล้ว</a:t>
            </a:r>
          </a:p>
          <a:p>
            <a:pPr>
              <a:lnSpc>
                <a:spcPct val="120000"/>
              </a:lnSpc>
              <a:defRPr/>
            </a:pPr>
            <a:r>
              <a:rPr lang="th-TH" sz="7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สักวันต้องได้ดีแน่นอน...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19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04813"/>
            <a:ext cx="7620000" cy="1828800"/>
          </a:xfrm>
          <a:noFill/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</a:rPr>
              <a:t>ท่านเจ้าคุณ พระเมธาวินัยรส</a:t>
            </a:r>
            <a:br>
              <a:rPr lang="th-TH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</a:rPr>
            </a:br>
            <a:r>
              <a:rPr lang="th-TH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</a:rPr>
              <a:t>(สุเทพ  ปสิวิโก)</a:t>
            </a:r>
            <a:endParaRPr lang="en-US" sz="6000" b="1" i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FreesiaUPC" pitchFamily="34" charset="-34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276873"/>
            <a:ext cx="8136904" cy="4036616"/>
          </a:xfrm>
          <a:noFill/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l" eaLnBrk="1" hangingPunct="1">
              <a:lnSpc>
                <a:spcPct val="120000"/>
              </a:lnSpc>
              <a:defRPr/>
            </a:pP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ท</a:t>
            </a:r>
            <a:r>
              <a:rPr lang="th-TH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ี่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อ</a:t>
            </a:r>
            <a:r>
              <a:rPr lang="th-TH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ยู่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	   :</a:t>
            </a: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 วัดราชประดิษฐสถิตมหาสีมาราม</a:t>
            </a:r>
          </a:p>
          <a:p>
            <a:pPr algn="l" eaLnBrk="1" hangingPunct="1">
              <a:lnSpc>
                <a:spcPct val="120000"/>
              </a:lnSpc>
              <a:defRPr/>
            </a:pPr>
            <a:r>
              <a:rPr lang="th-TH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วิทยฐานะ </a:t>
            </a: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: </a:t>
            </a: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นักธรรมเอก, เปรียญธรรม ๔ ประโยค</a:t>
            </a:r>
          </a:p>
          <a:p>
            <a:pPr algn="l" eaLnBrk="1" hangingPunct="1">
              <a:lnSpc>
                <a:spcPct val="120000"/>
              </a:lnSpc>
              <a:defRPr/>
            </a:pP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	     พ.ม.(สังคมศึกษา), ศน.บ. (เกียรตินิยม), ศน.ม., (วิทยานิพนธ์ดีเด่น) </a:t>
            </a:r>
          </a:p>
          <a:p>
            <a:pPr algn="l" eaLnBrk="1" hangingPunct="1">
              <a:lnSpc>
                <a:spcPct val="110000"/>
              </a:lnSpc>
              <a:defRPr/>
            </a:pP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	     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M. Phil, Ph. D. (Buddhist Studies) </a:t>
            </a:r>
          </a:p>
          <a:p>
            <a:pPr algn="l" eaLnBrk="1" hangingPunct="1">
              <a:lnSpc>
                <a:spcPct val="110000"/>
              </a:lnSpc>
              <a:defRPr/>
            </a:pP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	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     and Ph.D. (Public Administration)</a:t>
            </a:r>
          </a:p>
          <a:p>
            <a:pPr algn="l" eaLnBrk="1" hangingPunct="1">
              <a:lnSpc>
                <a:spcPct val="120000"/>
              </a:lnSpc>
              <a:defRPr/>
            </a:pPr>
            <a:r>
              <a:rPr lang="th-TH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หน้าที่การงาน</a:t>
            </a: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: </a:t>
            </a: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อาจารย์ประจำบัณฑิตวิทยาลัย</a:t>
            </a:r>
          </a:p>
          <a:p>
            <a:pPr algn="l" eaLnBrk="1" hangingPunct="1">
              <a:lnSpc>
                <a:spcPct val="110000"/>
              </a:lnSpc>
              <a:defRPr/>
            </a:pPr>
            <a:r>
              <a:rPr lang="th-TH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H SarabunPSK" pitchFamily="34" charset="-34"/>
                <a:cs typeface="TH SarabunPSK" pitchFamily="34" charset="-34"/>
                <a:sym typeface="Monotype Sorts" pitchFamily="2" charset="2"/>
              </a:rPr>
              <a:t>		  มหาวิทยาลัยมหามกุฏราชวิทยาลัย</a:t>
            </a:r>
            <a:endParaRPr lang="en-US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45039"/>
              </p:ext>
            </p:extLst>
          </p:nvPr>
        </p:nvGraphicFramePr>
        <p:xfrm>
          <a:off x="539552" y="3573016"/>
          <a:ext cx="1643062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lip" r:id="rId3" imgW="4046400" imgH="3352320" progId="">
                  <p:embed/>
                </p:oleObj>
              </mc:Choice>
              <mc:Fallback>
                <p:oleObj name="Clip" r:id="rId3" imgW="4046400" imgH="335232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73016"/>
                        <a:ext cx="1643062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4" descr="F:\1P.Suthe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1268760"/>
            <a:ext cx="1800200" cy="23167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C88AFF-EB19-43AA-B0A2-8D04B84D6110}" type="slidenum">
              <a:rPr lang="en-US" smtClean="0"/>
              <a:pPr/>
              <a:t>20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eaLnBrk="1" hangingPunct="1">
              <a:defRPr/>
            </a:pPr>
            <a:r>
              <a:rPr lang="th-TH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สักวันต้องได้ดี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5856" y="537321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hlinkClick r:id="rId3" action="ppaction://hlinkfile"/>
              </a:rPr>
              <a:t>สักวันต้องได้ดี.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hlinkClick r:id="rId3" action="ppaction://hlinkfile"/>
              </a:rPr>
              <a:t>flv</a:t>
            </a:r>
            <a:endParaRPr lang="th-TH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C88AFF-EB19-43AA-B0A2-8D04B84D6110}" type="slidenum">
              <a:rPr lang="en-US" smtClean="0"/>
              <a:pPr/>
              <a:t>21</a:t>
            </a:fld>
            <a:endParaRPr lang="th-TH" dirty="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eaLnBrk="1" hangingPunct="1">
              <a:defRPr/>
            </a:pPr>
            <a:r>
              <a:rPr lang="th-TH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หัวข้อ</a:t>
            </a:r>
          </a:p>
          <a:p>
            <a:pPr eaLnBrk="1" hangingPunct="1">
              <a:defRPr/>
            </a:pPr>
            <a:r>
              <a:rPr lang="th-TH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การบรรยาย </a:t>
            </a:r>
            <a:r>
              <a:rPr lang="en-US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EucrosiaUPC" pitchFamily="18" charset="-34"/>
              </a:rPr>
              <a:t>!</a:t>
            </a:r>
            <a:endParaRPr lang="th-TH" sz="1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EucrosiaUPC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3" y="404664"/>
            <a:ext cx="8516937" cy="5328592"/>
          </a:xfrm>
          <a:ln w="57150" cmpd="thickThin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>
              <a:defRPr/>
            </a:pPr>
            <a:r>
              <a:rPr lang="th-TH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ธรรมะ</a:t>
            </a:r>
            <a:br>
              <a:rPr lang="th-TH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เพื่อการทำงาน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22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5135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 marL="609600" indent="-609600">
              <a:lnSpc>
                <a:spcPct val="11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ใคร คือ คนทำงาน</a:t>
            </a:r>
          </a:p>
          <a:p>
            <a:pPr marL="609600" indent="-609600">
              <a:lnSpc>
                <a:spcPct val="11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คนทำงานมี ๒ </a:t>
            </a:r>
            <a:r>
              <a:rPr lang="th-TH" sz="7200" b="1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ประเถท</a:t>
            </a: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 คือ </a:t>
            </a:r>
            <a:r>
              <a:rPr lang="en-US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:</a:t>
            </a:r>
            <a:endParaRPr lang="th-TH" sz="72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eesiaUPC" pitchFamily="34" charset="-34"/>
              <a:cs typeface="FreesiaUPC" pitchFamily="34" charset="-34"/>
            </a:endParaRPr>
          </a:p>
          <a:p>
            <a:pPr marL="609600" indent="-609600" algn="just">
              <a:lnSpc>
                <a:spcPct val="11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๑)คนที่เป็นผู้นำ</a:t>
            </a:r>
          </a:p>
          <a:p>
            <a:pPr marL="609600" indent="-609600" algn="just">
              <a:lnSpc>
                <a:spcPct val="11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๒)คนที่เป็นผู้ตาม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23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1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คนทำงานที่เป็นผู้นำ คือ ผู้บริหาร</a:t>
            </a:r>
          </a:p>
          <a:p>
            <a:pPr>
              <a:lnSpc>
                <a:spcPct val="11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ก็คือ</a:t>
            </a:r>
          </a:p>
          <a:p>
            <a:pPr>
              <a:lnSpc>
                <a:spcPct val="11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ผู้ทำหน้าที่นำ</a:t>
            </a:r>
          </a:p>
          <a:p>
            <a:pPr>
              <a:lnSpc>
                <a:spcPct val="11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หรือ</a:t>
            </a:r>
          </a:p>
          <a:p>
            <a:pPr>
              <a:lnSpc>
                <a:spcPct val="11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ผู้ทำหน้าที่แบ่ง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24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th-TH" sz="7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ผู้นำ คือ นักบริหาร</a:t>
            </a:r>
          </a:p>
          <a:p>
            <a:pPr>
              <a:lnSpc>
                <a:spcPct val="150000"/>
              </a:lnSpc>
              <a:defRPr/>
            </a:pPr>
            <a:r>
              <a:rPr lang="th-TH" sz="7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เพราะมีหน้าที่</a:t>
            </a:r>
          </a:p>
          <a:p>
            <a:pPr>
              <a:lnSpc>
                <a:spcPct val="150000"/>
              </a:lnSpc>
              <a:defRPr/>
            </a:pPr>
            <a:r>
              <a:rPr lang="th-TH" sz="7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นำองค์กรไปสู่ความสำเร็จ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25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นักบริหาร</a:t>
            </a:r>
          </a:p>
          <a:p>
            <a:pPr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คือ</a:t>
            </a:r>
          </a:p>
          <a:p>
            <a:pPr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ผู้แบ่ง</a:t>
            </a:r>
          </a:p>
          <a:p>
            <a:pPr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เพราะมีหน้าที่</a:t>
            </a:r>
          </a:p>
          <a:p>
            <a:pPr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แบ่งงาน แบ่งความรับผิดชอบ</a:t>
            </a:r>
          </a:p>
          <a:p>
            <a:pPr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แบ่งผลประโยชน์ ให้แก่บุคลากรในองค์กร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26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นักบริหาร</a:t>
            </a:r>
          </a:p>
          <a:p>
            <a:pPr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ต้องเป็นผู้นำ และ ต้องเป็นผู้แบ่ง</a:t>
            </a:r>
          </a:p>
          <a:p>
            <a:pPr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ดังนั้น</a:t>
            </a:r>
          </a:p>
          <a:p>
            <a:pPr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นักบริหาร</a:t>
            </a:r>
          </a:p>
          <a:p>
            <a:pPr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ต้องมีความดี </a:t>
            </a:r>
            <a:r>
              <a:rPr lang="th-TH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และ </a:t>
            </a: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ความสามารถ</a:t>
            </a:r>
            <a:r>
              <a:rPr lang="th-TH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27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พระพุทธเจ้าเสด็จไปหา</a:t>
            </a:r>
          </a:p>
          <a:p>
            <a:pPr>
              <a:lnSpc>
                <a:spcPct val="15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ปัญจวัคคีย์ ชฎิล และองคุลีมาล</a:t>
            </a:r>
          </a:p>
          <a:p>
            <a:pPr>
              <a:lnSpc>
                <a:spcPct val="15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เพื่อโปรดทั้งที่รู้ว่าเขาไม่ต้อนรับ</a:t>
            </a:r>
          </a:p>
          <a:p>
            <a:pPr>
              <a:lnSpc>
                <a:spcPct val="15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แต่ทรงมั่นใจว่า...เอาอยู่ </a:t>
            </a:r>
            <a:r>
              <a:rPr lang="en-US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!</a:t>
            </a:r>
            <a:endParaRPr lang="th-TH" sz="6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28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70000"/>
              </a:lnSpc>
              <a:defRPr/>
            </a:pPr>
            <a:r>
              <a:rPr lang="th-TH" sz="6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พระพุทธเจ้า</a:t>
            </a:r>
          </a:p>
          <a:p>
            <a:pPr>
              <a:lnSpc>
                <a:spcPct val="170000"/>
              </a:lnSpc>
              <a:defRPr/>
            </a:pPr>
            <a:r>
              <a:rPr lang="th-TH" sz="6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ทรงใคร่ครวญ</a:t>
            </a:r>
          </a:p>
          <a:p>
            <a:pPr>
              <a:lnSpc>
                <a:spcPct val="170000"/>
              </a:lnSpc>
              <a:defRPr/>
            </a:pPr>
            <a:r>
              <a:rPr lang="th-TH" sz="6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หาผู้ที่จะทรงโปรดเป็นคนแรก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29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3" y="116632"/>
            <a:ext cx="8516937" cy="2376264"/>
          </a:xfrm>
          <a:ln w="57150" cmpd="thickThin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>
              <a:defRPr/>
            </a:pPr>
            <a:r>
              <a:rPr lang="th-TH" sz="9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ธรรมะเพื่อการทำงาน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1844824"/>
            <a:ext cx="8458200" cy="4411464"/>
          </a:xfrm>
          <a:ln w="38100" cmpd="dbl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>
              <a:lnSpc>
                <a:spcPct val="110000"/>
              </a:lnSpc>
              <a:defRPr/>
            </a:pPr>
            <a:r>
              <a:rPr lang="th-TH" sz="11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มาไหว้พระ</a:t>
            </a:r>
          </a:p>
          <a:p>
            <a:pPr>
              <a:lnSpc>
                <a:spcPct val="110000"/>
              </a:lnSpc>
              <a:defRPr/>
            </a:pPr>
            <a:r>
              <a:rPr lang="th-TH" sz="11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กันก่อน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158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4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หลักแห่งการประพฤติดี</a:t>
            </a:r>
          </a:p>
          <a:p>
            <a:pPr>
              <a:lnSpc>
                <a:spcPct val="14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ก็คือ</a:t>
            </a:r>
          </a:p>
          <a:p>
            <a:pPr>
              <a:lnSpc>
                <a:spcPct val="140000"/>
              </a:lnSpc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ธรรมะ</a:t>
            </a:r>
          </a:p>
          <a:p>
            <a:pPr>
              <a:lnSpc>
                <a:spcPct val="14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ซึ่งเป็นหลักแห่งการประพฤติปฏิบัติดี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30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 marL="609600" indent="-609600"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หลักแห่งการปฏิบัติ</a:t>
            </a:r>
          </a:p>
          <a:p>
            <a:pPr marL="609600" indent="-609600"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สำหรับคนทำงาน ๔ ประการ</a:t>
            </a:r>
          </a:p>
          <a:p>
            <a:pPr marL="609600" indent="-609600" algn="just"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๑)สุจริต ๓</a:t>
            </a:r>
          </a:p>
          <a:p>
            <a:pPr marL="609600" indent="-609600" algn="just"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๒)อคติ ๔</a:t>
            </a:r>
          </a:p>
          <a:p>
            <a:pPr marL="609600" indent="-609600" algn="just"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๓)กัลยาณธรรม ๗</a:t>
            </a:r>
          </a:p>
          <a:p>
            <a:pPr marL="609600" indent="-609600" algn="just">
              <a:lnSpc>
                <a:spcPct val="110000"/>
              </a:lnSpc>
              <a:defRPr/>
            </a:pPr>
            <a:r>
              <a:rPr lang="th-TH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	๔)สัปปุริสธรรม 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31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สุจริต ๓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๑.)กายสุจริต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๒.)วจีสุจริต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๓.)มโนสุจริต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32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7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กายสุจริต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  ๑.)ไม่ฆ่าสัตว์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๒.)ไม่ลักทรัพย์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๓.)ไม่ประพฤติผิดในกาม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33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วจีสุจริต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๑.)ไม่พูดคำเท็จ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๒.)ไม่พูดคำหยาบ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๓.)ไม่พูดคำส่อเสียด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๔.)ไม่พูดคำเพ้อเจ้อ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34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th-TH" sz="5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มโนสุจริต</a:t>
            </a:r>
          </a:p>
          <a:p>
            <a:pPr algn="just">
              <a:lnSpc>
                <a:spcPct val="180000"/>
              </a:lnSpc>
              <a:defRPr/>
            </a:pPr>
            <a:r>
              <a:rPr lang="th-TH" sz="4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๑.)ไม่โลภอยากได้ของคนอื่น</a:t>
            </a:r>
          </a:p>
          <a:p>
            <a:pPr algn="just">
              <a:lnSpc>
                <a:spcPct val="180000"/>
              </a:lnSpc>
              <a:defRPr/>
            </a:pPr>
            <a:r>
              <a:rPr lang="th-TH" sz="4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๒.)ไม่พยาบาทปองร้าย</a:t>
            </a:r>
          </a:p>
          <a:p>
            <a:pPr algn="just">
              <a:lnSpc>
                <a:spcPct val="180000"/>
              </a:lnSpc>
              <a:defRPr/>
            </a:pPr>
            <a:r>
              <a:rPr lang="th-TH" sz="4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๓.)ไม่เห็นผิดจากทำนองคลองธรรม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35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อคติ ๔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๑.)ฉันทาคติ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๒.)โทสาคติ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๓.)โมหาคติ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๔.)ภยาคติ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36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32656"/>
            <a:ext cx="8153400" cy="5895975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r>
              <a:rPr lang="th-TH" sz="4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๑)สืบสายโลหิต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4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๒)เป็นศิษย์ข้างเคียง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4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๓)นำเสบียงส่งหลังบ้าน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4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๔)กราบกรานสอพลอ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4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๕)ล่อไข่แดง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4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	๖)แรงวิชา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4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		๗)ถลามาเอง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37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0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กัลยาณธรรม ๗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๑.)น่ารัก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๒.)น่าเคารพ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๓.)น่านับถือยกย่อง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๔.)รู้จักเจรจา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38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7544" y="404664"/>
            <a:ext cx="8219256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 algn="l">
              <a:lnSpc>
                <a:spcPct val="150000"/>
              </a:lnSpc>
              <a:defRPr/>
            </a:pPr>
            <a:r>
              <a:rPr lang="th-TH" sz="66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๕.)วจนักขโม</a:t>
            </a:r>
          </a:p>
          <a:p>
            <a:pPr algn="l">
              <a:lnSpc>
                <a:spcPct val="150000"/>
              </a:lnSpc>
              <a:defRPr/>
            </a:pPr>
            <a:r>
              <a:rPr lang="th-TH" sz="66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๖.)คัมภีรัญจ กถํ กตฺตา</a:t>
            </a:r>
          </a:p>
          <a:p>
            <a:pPr algn="l">
              <a:lnSpc>
                <a:spcPct val="150000"/>
              </a:lnSpc>
              <a:defRPr/>
            </a:pPr>
            <a:r>
              <a:rPr lang="th-TH" sz="66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๗.)โน จัฏฐาเน นิโยชเย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39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664575" cy="1524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h-TH" sz="7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คำนมัสการพระรัตนตรัย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484784"/>
            <a:ext cx="8591550" cy="4752528"/>
          </a:xfrm>
          <a:ln w="57150" cmpd="thickThin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ข้าพเจ้า ขอไหว้พระพุทธเจ้า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ผู้หมดจดดีแล้ว ผู้มีพระกรุณา ดุจดังห้วงมหรรณพ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ผู้มีพระปัญญาจักษุ หมดจดแล้ว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ผู้ฆ่าบาป และอุปกิเลสแห่งโลก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ด้วยความเคารพ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EEC43-C2BE-4E21-9128-3BD1AE4ADF6D}" type="slidenum">
              <a:rPr lang="en-US" smtClean="0"/>
              <a:pPr>
                <a:defRPr/>
              </a:pPr>
              <a:t>4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สัปปุริสธรรม ๗</a:t>
            </a:r>
          </a:p>
          <a:p>
            <a:pPr algn="l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๑.)ธัมมัญญุตา</a:t>
            </a:r>
          </a:p>
          <a:p>
            <a:pPr algn="l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๒.)อัตถัญญุตา</a:t>
            </a:r>
          </a:p>
          <a:p>
            <a:pPr algn="l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๓.)อัตตัญญุตา</a:t>
            </a:r>
          </a:p>
          <a:p>
            <a:pPr algn="l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๔.)มัตตัญญุตา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40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32656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๕.)กาลัญญุตา</a:t>
            </a:r>
          </a:p>
          <a:p>
            <a:pPr algn="just">
              <a:lnSpc>
                <a:spcPct val="15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๖.)ปริสัญญุตา</a:t>
            </a:r>
          </a:p>
          <a:p>
            <a:pPr algn="just">
              <a:lnSpc>
                <a:spcPct val="150000"/>
              </a:lnSpc>
              <a:defRPr/>
            </a:pPr>
            <a:r>
              <a:rPr lang="th-TH" sz="7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๗.)ปุคคลัญญุตา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41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ธรรมคือหลักแห่งความประพฤติ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๑.)สุจริต ๓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๒.)อคติ ๔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๓.)กัลยาณธรรม ๗</a:t>
            </a:r>
          </a:p>
          <a:p>
            <a:pPr algn="just">
              <a:lnSpc>
                <a:spcPct val="120000"/>
              </a:lnSpc>
              <a:defRPr/>
            </a:pPr>
            <a:r>
              <a:rPr lang="th-TH" sz="5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				๔.)สัปปุริสธรรม 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42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30000"/>
              </a:lnSpc>
              <a:defRPr/>
            </a:pPr>
            <a:r>
              <a:rPr lang="th-TH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เมื่อทุกคนที่อยู่ร่วมกัน</a:t>
            </a:r>
          </a:p>
          <a:p>
            <a:pPr>
              <a:lnSpc>
                <a:spcPct val="130000"/>
              </a:lnSpc>
              <a:defRPr/>
            </a:pPr>
            <a:r>
              <a:rPr lang="th-TH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มีหลักแห่งความประพฤติดี</a:t>
            </a:r>
          </a:p>
          <a:p>
            <a:pPr>
              <a:lnSpc>
                <a:spcPct val="130000"/>
              </a:lnSpc>
              <a:defRPr/>
            </a:pPr>
            <a:r>
              <a:rPr lang="th-TH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จักได้ชื่อว่า</a:t>
            </a:r>
          </a:p>
          <a:p>
            <a:pPr>
              <a:lnSpc>
                <a:spcPct val="130000"/>
              </a:lnSpc>
              <a:defRPr/>
            </a:pPr>
            <a:r>
              <a:rPr lang="th-TH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เป็นคนดี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43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3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สุดท้ายขอให้ทุกท่าน</a:t>
            </a:r>
          </a:p>
          <a:p>
            <a:pPr>
              <a:lnSpc>
                <a:spcPct val="13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จงประสบกับความสำเร็จ</a:t>
            </a:r>
          </a:p>
          <a:p>
            <a:pPr>
              <a:lnSpc>
                <a:spcPct val="13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ในหน้าที่การงานและการบริหาร</a:t>
            </a:r>
          </a:p>
          <a:p>
            <a:pPr>
              <a:lnSpc>
                <a:spcPct val="130000"/>
              </a:lnSpc>
              <a:defRPr/>
            </a:pPr>
            <a:r>
              <a:rPr lang="th-TH" sz="6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ด้วยกันทุกท่าน เทอญ 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44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th-TH" sz="10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ลา</a:t>
            </a:r>
          </a:p>
          <a:p>
            <a:pPr>
              <a:lnSpc>
                <a:spcPct val="80000"/>
              </a:lnSpc>
              <a:defRPr/>
            </a:pPr>
            <a:r>
              <a:rPr lang="th-TH" sz="10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ด้วย</a:t>
            </a:r>
          </a:p>
          <a:p>
            <a:pPr>
              <a:lnSpc>
                <a:spcPct val="80000"/>
              </a:lnSpc>
              <a:defRPr/>
            </a:pPr>
            <a:r>
              <a:rPr lang="th-TH" sz="10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คำกลอนสอนใจ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45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4664"/>
            <a:ext cx="8153400" cy="579120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ยศและลาภหาบไปไม่ได้แน่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มีเพียงแต่ต้นทุนบุญกุศล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ทรัพย์สมบัติทิ้งไว้ให้ปวงชน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แม้ร่างตนเขาก็เอาไปเผาไฟ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46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9275" y="188640"/>
            <a:ext cx="9005465" cy="612068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เมื่อคราวมามีแต่แค่ตัวเปล่า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แล้วจะเอาแต่สุขสนุกไฉน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เมื่อคราวมามือเปล่าจะเอาอะไร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ถึงคราวไปก็มือเปล่าเหมือนคราวมา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47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9275" y="188640"/>
            <a:ext cx="9005465" cy="612068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จงเร่งสร้างความดีหนีความชั่ว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หยุดปล่อยตัวปล่อยใจใฝ่ตัณหา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มุ่งทานศีลจิตมั่นและปัญญา</a:t>
            </a:r>
          </a:p>
          <a:p>
            <a:pPr>
              <a:lnSpc>
                <a:spcPct val="120000"/>
              </a:lnSpc>
              <a:defRPr/>
            </a:pPr>
            <a:r>
              <a:rPr lang="th-TH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จนถึงคราพ้นทุกข์สุขนิรันดร์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48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9275" y="188640"/>
            <a:ext cx="9005465" cy="6120680"/>
          </a:xfrm>
          <a:ln w="38100" cmpd="dbl">
            <a:solidFill>
              <a:srgbClr val="FF0000"/>
            </a:solidFill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th-TH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มาทำความดีร่วมหัน</a:t>
            </a:r>
          </a:p>
          <a:p>
            <a:pPr>
              <a:defRPr/>
            </a:pPr>
            <a:r>
              <a:rPr lang="th-TH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ก่อนที่จะลาจากกัน</a:t>
            </a:r>
          </a:p>
          <a:p>
            <a:pPr marL="1314450" lvl="1" indent="-857250" algn="thaiDist">
              <a:buFontTx/>
              <a:buChar char="-"/>
              <a:defRPr/>
            </a:pPr>
            <a:r>
              <a:rPr lang="th-TH" sz="5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ทำสมาธิ</a:t>
            </a:r>
          </a:p>
          <a:p>
            <a:pPr marL="1314450" lvl="1" indent="-857250" algn="thaiDist">
              <a:buFontTx/>
              <a:buChar char="-"/>
              <a:defRPr/>
            </a:pPr>
            <a:r>
              <a:rPr lang="th-TH" sz="5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แผ่เมตา</a:t>
            </a:r>
          </a:p>
          <a:p>
            <a:pPr marL="1314450" lvl="1" indent="-857250" algn="thaiDist">
              <a:buFontTx/>
              <a:buChar char="-"/>
              <a:defRPr/>
            </a:pPr>
            <a:r>
              <a:rPr lang="th-TH" sz="5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  <a:cs typeface="FreesiaUPC" pitchFamily="34" charset="-34"/>
              </a:rPr>
              <a:t>แบ่งปันผลบุญ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49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0811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642350" cy="17602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h-TH" sz="7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คำนมัสการพระรัตนตรัย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808"/>
            <a:ext cx="8642350" cy="4480247"/>
          </a:xfrm>
          <a:ln w="57150" cmpd="thickThin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ข้าพเจ้า </a:t>
            </a: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ขอ</a:t>
            </a: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ไหว้พระธรรม ของพระศาสดา</a:t>
            </a:r>
          </a:p>
          <a:p>
            <a:pPr algn="ctr">
              <a:buFontTx/>
              <a:buNone/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สัมมาสัมพุทธเจ้า อันเป็นราวกับประทีป</a:t>
            </a:r>
          </a:p>
          <a:p>
            <a:pPr algn="ctr">
              <a:buFontTx/>
              <a:buNone/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เป็นธรรมข้ามโลก ส่องสู่โลกุตตรธรรม</a:t>
            </a:r>
          </a:p>
          <a:p>
            <a:pPr algn="ctr">
              <a:buFontTx/>
              <a:buNone/>
              <a:defRPr/>
            </a:pP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ด้วยความเคารพ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EEC43-C2BE-4E21-9128-3BD1AE4ADF6D}" type="slidenum">
              <a:rPr lang="en-US" smtClean="0"/>
              <a:pPr>
                <a:defRPr/>
              </a:pPr>
              <a:t>5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69912"/>
            <a:ext cx="8516938" cy="5867400"/>
          </a:xfrm>
          <a:ln w="57150" cmpd="thickThin">
            <a:solidFill>
              <a:schemeClr val="accent2"/>
            </a:solidFill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>
            <a:flatTx/>
          </a:bodyPr>
          <a:lstStyle/>
          <a:p>
            <a:pPr>
              <a:lnSpc>
                <a:spcPct val="140000"/>
              </a:lnSpc>
              <a:defRPr/>
            </a:pPr>
            <a:r>
              <a:rPr lang="th-TH" sz="18900" b="1" i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</a:rPr>
              <a:t>สวัสดี</a:t>
            </a:r>
            <a:r>
              <a:rPr lang="th-TH" sz="18900" b="1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</a:rPr>
              <a:t/>
            </a:r>
            <a:br>
              <a:rPr lang="th-TH" sz="18900" b="1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eesiaUPC" pitchFamily="34" charset="-34"/>
              </a:rPr>
            </a:br>
            <a:endParaRPr lang="th-TH" sz="18900" b="1" i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eesiaUPC" pitchFamily="34" charset="-34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346075" y="2965450"/>
          <a:ext cx="8382000" cy="313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Clip" r:id="rId3" imgW="4472640" imgH="1050120" progId="">
                  <p:embed/>
                </p:oleObj>
              </mc:Choice>
              <mc:Fallback>
                <p:oleObj name="Clip" r:id="rId3" imgW="4472640" imgH="105012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2965450"/>
                        <a:ext cx="8382000" cy="313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50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664575" cy="152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h-TH" sz="7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คำนมัสการพระรัตนตรัย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72816"/>
            <a:ext cx="8928991" cy="4438650"/>
          </a:xfrm>
          <a:ln w="57150" cmpd="thickThin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ข้าพเจ้า ขอไหว้พระสงฆ์ อันเป็นนาบุญที่ดี</a:t>
            </a:r>
          </a:p>
          <a:p>
            <a:pPr algn="ctr"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ดีกว่านาดีทั้งปวง ผู้มีความระงับ อันประจักษ์แล้ว</a:t>
            </a:r>
          </a:p>
          <a:p>
            <a:pPr algn="ctr"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รู้ตามพระสุคต มีกิเลสอันละได้แล้ว</a:t>
            </a:r>
          </a:p>
          <a:p>
            <a:pPr algn="ctr"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เป็นพระอริยเจ้า มีปัญญาดี</a:t>
            </a:r>
          </a:p>
          <a:p>
            <a:pPr algn="ctr">
              <a:buFontTx/>
              <a:buNone/>
              <a:defRPr/>
            </a:pP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ด้วยความเคารพ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EEC43-C2BE-4E21-9128-3BD1AE4ADF6D}" type="slidenum">
              <a:rPr lang="en-US" smtClean="0"/>
              <a:pPr>
                <a:defRPr/>
              </a:pPr>
              <a:t>6</a:t>
            </a:fld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smtClean="0"/>
              <a:t>"คุณธรรม-จริยธรรมเพื่อการดำรงชีวิต"</a:t>
            </a: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899A-ED4E-4B79-B3CD-1BA8D62BE7DC}" type="slidenum">
              <a:rPr lang="en-US"/>
              <a:pPr/>
              <a:t>7</a:t>
            </a:fld>
            <a:endParaRPr lang="th-TH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49275"/>
            <a:ext cx="8353425" cy="5616575"/>
          </a:xfrm>
          <a:ln w="38100">
            <a:solidFill>
              <a:schemeClr val="accent2"/>
            </a:solidFill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th-TH" sz="44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FreesiaUPC" pitchFamily="34" charset="-34"/>
            </a:endParaRPr>
          </a:p>
        </p:txBody>
      </p:sp>
      <p:pic>
        <p:nvPicPr>
          <p:cNvPr id="23554" name="Picture 2" descr="C:\Users\TOSHIBA\Desktop\A บทแผ่เมตตาของสาว ๆ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84" y="633388"/>
            <a:ext cx="7272808" cy="545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31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404664"/>
            <a:ext cx="8458200" cy="5851624"/>
          </a:xfrm>
          <a:ln w="38100" cmpd="dbl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>
              <a:defRPr/>
            </a:pPr>
            <a:r>
              <a:rPr lang="th-TH" sz="9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การมาฟังธรรมดี</a:t>
            </a:r>
          </a:p>
          <a:p>
            <a:pPr>
              <a:defRPr/>
            </a:pPr>
            <a:r>
              <a:rPr lang="th-TH" sz="9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เพราะ</a:t>
            </a:r>
          </a:p>
          <a:p>
            <a:pPr>
              <a:defRPr/>
            </a:pPr>
            <a:r>
              <a:rPr lang="th-TH" sz="9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เป็นการพัฒนาจิตใจ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8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2975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th-TH" smtClean="0"/>
              <a:t>ธรรมะเพื่อการทำงาน</a:t>
            </a:r>
            <a:endParaRPr lang="th-TH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3" y="404664"/>
            <a:ext cx="8516937" cy="5832648"/>
          </a:xfrm>
          <a:ln w="57150" cmpd="thickThin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>
              <a:defRPr/>
            </a:pPr>
            <a:r>
              <a:rPr lang="th-TH" sz="8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พัฒนาชาติต้องพัฒนาคน</a:t>
            </a:r>
            <a:br>
              <a:rPr lang="th-TH" sz="8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8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พัฒนาตนต้องพัฒนาจิต</a:t>
            </a:r>
            <a:br>
              <a:rPr lang="th-TH" sz="8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8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พัฒนาอย่างไร ๆ ก็ผิด</a:t>
            </a:r>
            <a:br>
              <a:rPr lang="th-TH" sz="8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8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 SarabunPSK" pitchFamily="34" charset="-34"/>
                <a:cs typeface="TH SarabunPSK" pitchFamily="34" charset="-34"/>
              </a:rPr>
              <a:t>หากไม่คิดพัฒนาจิตของคน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4D0B5-DD85-48FF-B3A9-3CDFDABFBC3C}" type="slidenum">
              <a:rPr lang="en-US" smtClean="0"/>
              <a:pPr>
                <a:defRPr/>
              </a:pPr>
              <a:t>9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0181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การออกแบบเริ่มต้น">
      <a:majorFont>
        <a:latin typeface="Angsana New"/>
        <a:ea typeface=""/>
        <a:cs typeface=""/>
      </a:majorFont>
      <a:minorFont>
        <a:latin typeface="Angsana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1114</Words>
  <Application>Microsoft Office PowerPoint</Application>
  <PresentationFormat>On-screen Show (4:3)</PresentationFormat>
  <Paragraphs>318</Paragraphs>
  <Slides>50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การออกแบบเริ่มต้น</vt:lpstr>
      <vt:lpstr>Clip</vt:lpstr>
      <vt:lpstr>ธรรมะเพื่อการทำงาน</vt:lpstr>
      <vt:lpstr>ท่านเจ้าคุณ พระเมธาวินัยรส (สุเทพ  ปสิวิโก)</vt:lpstr>
      <vt:lpstr>ธรรมะเพื่อการทำงาน</vt:lpstr>
      <vt:lpstr>คำนมัสการพระรัตนตรัย</vt:lpstr>
      <vt:lpstr>คำนมัสการพระรัตนตรัย</vt:lpstr>
      <vt:lpstr>คำนมัสการพระรัตนตรัย</vt:lpstr>
      <vt:lpstr>PowerPoint Presentation</vt:lpstr>
      <vt:lpstr>PowerPoint Presentation</vt:lpstr>
      <vt:lpstr>พัฒนาชาติต้องพัฒนาคน พัฒนาตนต้องพัฒนาจิต พัฒนาอย่างไร ๆ ก็ผิด หากไม่คิดพัฒนาจิตของคน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ธรรมะ เพื่อการทำงาน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สวัสดี </vt:lpstr>
    </vt:vector>
  </TitlesOfParts>
  <Company>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พระพุทธศาสนากับวิทยาศาสตร์</dc:title>
  <dc:creator>Phramaha Suthep</dc:creator>
  <cp:lastModifiedBy>CITCOM01</cp:lastModifiedBy>
  <cp:revision>111</cp:revision>
  <dcterms:created xsi:type="dcterms:W3CDTF">2003-11-11T05:36:48Z</dcterms:created>
  <dcterms:modified xsi:type="dcterms:W3CDTF">2013-05-21T06:00:35Z</dcterms:modified>
</cp:coreProperties>
</file>