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79" r:id="rId6"/>
    <p:sldId id="277" r:id="rId7"/>
    <p:sldId id="258" r:id="rId8"/>
    <p:sldId id="268" r:id="rId9"/>
    <p:sldId id="269" r:id="rId10"/>
    <p:sldId id="270" r:id="rId11"/>
    <p:sldId id="271" r:id="rId12"/>
    <p:sldId id="278" r:id="rId13"/>
    <p:sldId id="272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7949" autoAdjust="0"/>
  </p:normalViewPr>
  <p:slideViewPr>
    <p:cSldViewPr snapToGrid="0" showGuides="1">
      <p:cViewPr varScale="1">
        <p:scale>
          <a:sx n="113" d="100"/>
          <a:sy n="113" d="100"/>
        </p:scale>
        <p:origin x="82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18-Feb-20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18-Feb-20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18-Feb-20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8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9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7916" y="2020888"/>
            <a:ext cx="7694083" cy="2090808"/>
          </a:xfrm>
        </p:spPr>
        <p:txBody>
          <a:bodyPr/>
          <a:lstStyle/>
          <a:p>
            <a:r>
              <a:rPr lang="en-US" dirty="0" smtClean="0"/>
              <a:t>Supporting Staff Meeting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3206" y="5118171"/>
            <a:ext cx="5936193" cy="1367296"/>
          </a:xfrm>
        </p:spPr>
        <p:txBody>
          <a:bodyPr/>
          <a:lstStyle/>
          <a:p>
            <a:r>
              <a:rPr lang="en-US" sz="4800" b="1" dirty="0" smtClean="0"/>
              <a:t>For Section Heads</a:t>
            </a:r>
            <a:endParaRPr lang="en-US" sz="4800" b="1" dirty="0"/>
          </a:p>
        </p:txBody>
      </p:sp>
      <p:pic>
        <p:nvPicPr>
          <p:cNvPr id="10" name="Picture Placeholder 9" descr="cityscape&#10;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90988" y="491478"/>
            <a:ext cx="5300521" cy="5305661"/>
          </a:xfrm>
        </p:spPr>
      </p:pic>
      <p:pic>
        <p:nvPicPr>
          <p:cNvPr id="5" name="Picture 4" descr="มหาวิทยาลัยนเรศวร - วิกิพีเดีย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7" y="651933"/>
            <a:ext cx="1786467" cy="17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What to concern?</a:t>
            </a:r>
            <a:endParaRPr lang="en-US" sz="4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6378" y="1648186"/>
            <a:ext cx="4862946" cy="962010"/>
          </a:xfrm>
        </p:spPr>
        <p:txBody>
          <a:bodyPr/>
          <a:lstStyle/>
          <a:p>
            <a:r>
              <a:rPr lang="en-US" sz="3600" dirty="0" smtClean="0"/>
              <a:t>Misconception eradicated</a:t>
            </a:r>
            <a:endParaRPr lang="en-US" sz="3600" dirty="0"/>
          </a:p>
        </p:txBody>
      </p:sp>
      <p:pic>
        <p:nvPicPr>
          <p:cNvPr id="29" name="Picture Placeholder 28" descr="Pencil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" y="2929660"/>
            <a:ext cx="4862946" cy="28466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Related mission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Research-based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Teamwork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Care and share with multi-disciplinary and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Profit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438480-8B6F-44E5-A602-6240C1B85FB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91003" y="2208760"/>
            <a:ext cx="5303520" cy="28345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Triple “I” Policy for everybody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University of Integrity for the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Four Focuses of Innovation by Supporting staff</a:t>
            </a:r>
            <a:endParaRPr lang="en-US" sz="2400" b="1" dirty="0"/>
          </a:p>
        </p:txBody>
      </p:sp>
      <p:pic>
        <p:nvPicPr>
          <p:cNvPr id="31" name="Picture Placeholder 30" descr="Laptop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165937" y="2208760"/>
            <a:ext cx="4344989" cy="495389"/>
          </a:xfrm>
        </p:spPr>
        <p:txBody>
          <a:bodyPr/>
          <a:lstStyle/>
          <a:p>
            <a:r>
              <a:rPr lang="en-US" sz="3600" dirty="0" smtClean="0"/>
              <a:t>University policy comprehension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6308"/>
            <a:ext cx="2119745" cy="108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00" y="113816"/>
            <a:ext cx="2909456" cy="17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158641"/>
            <a:ext cx="5722223" cy="921807"/>
          </a:xfrm>
        </p:spPr>
        <p:txBody>
          <a:bodyPr/>
          <a:lstStyle/>
          <a:p>
            <a:r>
              <a:rPr lang="en-US" sz="7200" dirty="0"/>
              <a:t>Thank you!</a:t>
            </a:r>
          </a:p>
        </p:txBody>
      </p:sp>
      <p:pic>
        <p:nvPicPr>
          <p:cNvPr id="2" name="Picture 1" descr="มหาวิทยาลัยนเรศวร - วิกิพีเดี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66" y="86437"/>
            <a:ext cx="2018797" cy="2015067"/>
          </a:xfrm>
          <a:prstGeom prst="rect">
            <a:avLst/>
          </a:prstGeom>
        </p:spPr>
      </p:pic>
      <p:pic>
        <p:nvPicPr>
          <p:cNvPr id="10" name="Picture Placeholder 9" descr="History of Phitsanulok Province - Wikipedia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เพลงพระราชนิพนธ์ ความฝันอันสูงสุ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540" y="1978555"/>
            <a:ext cx="9152466" cy="2090808"/>
          </a:xfrm>
        </p:spPr>
        <p:txBody>
          <a:bodyPr/>
          <a:lstStyle/>
          <a:p>
            <a:r>
              <a:rPr lang="en-US" sz="6600" dirty="0" smtClean="0"/>
              <a:t>Task effectiveness</a:t>
            </a:r>
            <a:endParaRPr lang="en-US" sz="6600" dirty="0"/>
          </a:p>
        </p:txBody>
      </p:sp>
      <p:pic>
        <p:nvPicPr>
          <p:cNvPr id="5" name="Picture Placeholder 4" descr="มหาวิทยาลัยนเรศวร - วิกิพีเดีย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" b="439"/>
          <a:stretch>
            <a:fillRect/>
          </a:stretch>
        </p:blipFill>
        <p:spPr>
          <a:xfrm>
            <a:off x="10049933" y="132363"/>
            <a:ext cx="1673073" cy="1607426"/>
          </a:xfrm>
        </p:spPr>
      </p:pic>
    </p:spTree>
    <p:extLst>
      <p:ext uri="{BB962C8B-B14F-4D97-AF65-F5344CB8AC3E}">
        <p14:creationId xmlns:p14="http://schemas.microsoft.com/office/powerpoint/2010/main" val="14220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399" y="1735667"/>
            <a:ext cx="8238067" cy="2528429"/>
          </a:xfrm>
        </p:spPr>
        <p:txBody>
          <a:bodyPr/>
          <a:lstStyle/>
          <a:p>
            <a:r>
              <a:rPr lang="en-US" dirty="0" smtClean="0"/>
              <a:t>From proactive to completion approach</a:t>
            </a:r>
            <a:endParaRPr lang="en-US" dirty="0"/>
          </a:p>
        </p:txBody>
      </p:sp>
      <p:pic>
        <p:nvPicPr>
          <p:cNvPr id="10" name="Picture Placeholder 9" descr="city scape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45" y="1397000"/>
            <a:ext cx="3082255" cy="302007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267" y="302767"/>
            <a:ext cx="1730587" cy="14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Proactive approach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50" y="2854845"/>
            <a:ext cx="3491401" cy="28466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Encouraging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Enthusiastic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energetic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9"/>
          </p:nvPr>
        </p:nvSpPr>
        <p:spPr>
          <a:xfrm>
            <a:off x="6558743" y="1648186"/>
            <a:ext cx="5478086" cy="28345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Self identification with IDP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Speediness with Worthiness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Current and Future Planning</a:t>
            </a:r>
            <a:endParaRPr lang="en-US" sz="3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20"/>
          </p:nvPr>
        </p:nvSpPr>
        <p:spPr>
          <a:xfrm>
            <a:off x="3516341" y="5922887"/>
            <a:ext cx="4138742" cy="495389"/>
          </a:xfrm>
        </p:spPr>
        <p:txBody>
          <a:bodyPr/>
          <a:lstStyle/>
          <a:p>
            <a:r>
              <a:rPr lang="en-US" sz="3600" dirty="0" smtClean="0"/>
              <a:t>Data platform</a:t>
            </a:r>
            <a:endParaRPr lang="en-US" sz="3600" dirty="0"/>
          </a:p>
        </p:txBody>
      </p:sp>
      <p:pic>
        <p:nvPicPr>
          <p:cNvPr id="11" name="Picture Placeholder 10" descr="city skyline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1" r="13061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12598"/>
          <a:stretch>
            <a:fillRect/>
          </a:stretch>
        </p:blipFill>
        <p:spPr/>
      </p:pic>
      <p:sp>
        <p:nvSpPr>
          <p:cNvPr id="13" name="Down Arrow 12"/>
          <p:cNvSpPr/>
          <p:nvPr/>
        </p:nvSpPr>
        <p:spPr>
          <a:xfrm>
            <a:off x="5040653" y="4906112"/>
            <a:ext cx="484632" cy="605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754881" y="3291840"/>
            <a:ext cx="955964" cy="623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" y="5379937"/>
            <a:ext cx="3042458" cy="14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06" y="1085160"/>
            <a:ext cx="6491691" cy="1325563"/>
          </a:xfrm>
        </p:spPr>
        <p:txBody>
          <a:bodyPr/>
          <a:lstStyle/>
          <a:p>
            <a:r>
              <a:rPr lang="en-US" sz="5400" dirty="0" smtClean="0"/>
              <a:t>Implementation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14" y="3476233"/>
            <a:ext cx="9120428" cy="2907942"/>
          </a:xfrm>
        </p:spPr>
        <p:txBody>
          <a:bodyPr/>
          <a:lstStyle/>
          <a:p>
            <a:r>
              <a:rPr lang="en-US" sz="3200" b="1" dirty="0" smtClean="0"/>
              <a:t>Precise assignment with job description to public</a:t>
            </a:r>
          </a:p>
          <a:p>
            <a:r>
              <a:rPr lang="en-US" sz="3200" b="1" dirty="0" smtClean="0"/>
              <a:t>Balancing Top and Bottom –up plan with meetings</a:t>
            </a:r>
          </a:p>
          <a:p>
            <a:r>
              <a:rPr lang="en-US" sz="3200" b="1" dirty="0" smtClean="0"/>
              <a:t>Measurement system with proto-type  indicators</a:t>
            </a:r>
          </a:p>
          <a:p>
            <a:r>
              <a:rPr lang="en-US" sz="3200" b="1" dirty="0" smtClean="0"/>
              <a:t>Sense of service with cross-mission teamwork</a:t>
            </a:r>
            <a:endParaRPr lang="en-US" sz="3200" b="1" dirty="0"/>
          </a:p>
        </p:txBody>
      </p:sp>
      <p:pic>
        <p:nvPicPr>
          <p:cNvPr id="7" name="Picture Placeholder 6" descr="skycrapers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0588" y="0"/>
            <a:ext cx="4361412" cy="3693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521419" y="2410723"/>
            <a:ext cx="484632" cy="654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" y="5802284"/>
            <a:ext cx="1975231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challenges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00" y="1825158"/>
            <a:ext cx="5279949" cy="4351338"/>
          </a:xfrm>
        </p:spPr>
        <p:txBody>
          <a:bodyPr/>
          <a:lstStyle/>
          <a:p>
            <a:r>
              <a:rPr lang="en-US" sz="3200" b="1" dirty="0" smtClean="0"/>
              <a:t>Misconceptions</a:t>
            </a:r>
          </a:p>
          <a:p>
            <a:r>
              <a:rPr lang="en-US" sz="3200" b="1" dirty="0" smtClean="0"/>
              <a:t>Comfort zone attachment</a:t>
            </a:r>
          </a:p>
          <a:p>
            <a:r>
              <a:rPr lang="en-US" sz="3200" b="1" dirty="0" smtClean="0"/>
              <a:t>Contribution to self benefit</a:t>
            </a:r>
          </a:p>
          <a:p>
            <a:r>
              <a:rPr lang="en-US" sz="3200" b="1" dirty="0" smtClean="0"/>
              <a:t>Work with sense of fear</a:t>
            </a:r>
            <a:endParaRPr lang="en-US" sz="3200" b="1" dirty="0"/>
          </a:p>
        </p:txBody>
      </p:sp>
      <p:pic>
        <p:nvPicPr>
          <p:cNvPr id="7" name="Picture Placeholder 6" descr="skyscrapers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0225" y="1479665"/>
            <a:ext cx="3897695" cy="38903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0" y="4862391"/>
            <a:ext cx="3048000" cy="18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6" y="349802"/>
            <a:ext cx="6017866" cy="699279"/>
          </a:xfrm>
        </p:spPr>
        <p:txBody>
          <a:bodyPr/>
          <a:lstStyle/>
          <a:p>
            <a:r>
              <a:rPr lang="en-US" sz="4000" dirty="0" smtClean="0"/>
              <a:t>Completion approach</a:t>
            </a:r>
            <a:endParaRPr lang="en-US" sz="4000" dirty="0"/>
          </a:p>
        </p:txBody>
      </p:sp>
      <p:pic>
        <p:nvPicPr>
          <p:cNvPr id="83" name="Picture Placeholder 82" descr="Bar chart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-15614" y="3964174"/>
            <a:ext cx="3445566" cy="495389"/>
          </a:xfrm>
        </p:spPr>
        <p:txBody>
          <a:bodyPr/>
          <a:lstStyle/>
          <a:p>
            <a:r>
              <a:rPr lang="en-US" sz="3600" dirty="0" smtClean="0"/>
              <a:t>Objectives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708" y="2623318"/>
            <a:ext cx="4558554" cy="365097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Better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Function with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collaborative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Participatory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More inspiration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Incentive and promotion growth</a:t>
            </a:r>
            <a:endParaRPr lang="en-US" sz="2800" b="1" dirty="0"/>
          </a:p>
        </p:txBody>
      </p:sp>
      <p:pic>
        <p:nvPicPr>
          <p:cNvPr id="22" name="Picture Placeholder 21" descr="downtown area at dusk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694120"/>
            <a:ext cx="2193500" cy="1160348"/>
          </a:xfrm>
        </p:spPr>
      </p:pic>
      <p:pic>
        <p:nvPicPr>
          <p:cNvPr id="85" name="Picture Placeholder 84" descr="Single gear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774874" y="467678"/>
            <a:ext cx="5219576" cy="1162806"/>
          </a:xfrm>
        </p:spPr>
        <p:txBody>
          <a:bodyPr/>
          <a:lstStyle/>
          <a:p>
            <a:r>
              <a:rPr lang="en-US" sz="3600" dirty="0" smtClean="0"/>
              <a:t>Implementation plan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90262" y="2790780"/>
            <a:ext cx="4901739" cy="282862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Up- Mid – Down stream as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Misconception eradication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Self reliance with academic building up</a:t>
            </a:r>
          </a:p>
          <a:p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284300" y="4006918"/>
            <a:ext cx="497765" cy="396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647709" y="1700267"/>
            <a:ext cx="423949" cy="6967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662592" y="3964174"/>
            <a:ext cx="533617" cy="405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9" y="5015525"/>
            <a:ext cx="2478271" cy="15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r="1513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Up-stream, mid-stream, down-stream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9125" y="3207024"/>
            <a:ext cx="4020365" cy="291114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Inbound and Outbound PR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Analyzed and synthesized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 hand service information</a:t>
            </a:r>
            <a:endParaRPr lang="en-US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r="10472"/>
          <a:stretch>
            <a:fillRect/>
          </a:stretch>
        </p:blipFill>
        <p:spPr>
          <a:xfrm>
            <a:off x="5669280" y="1695797"/>
            <a:ext cx="664470" cy="724218"/>
          </a:xfrm>
        </p:spPr>
      </p:pic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8329353" y="3427415"/>
            <a:ext cx="3862647" cy="250466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Set and follow assessment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Presentation and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Self and Organization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Incentive and Reward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sz="3200" dirty="0" smtClean="0"/>
              <a:t>Up-stream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sz="2800" dirty="0" smtClean="0"/>
              <a:t>Down stream</a:t>
            </a:r>
            <a:endParaRPr lang="en-US" sz="28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12381"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4538749" y="2426165"/>
            <a:ext cx="34165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Mid-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Set up assignments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Follow-up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Innovate academic products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118167"/>
            <a:ext cx="1841777" cy="6965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81" y="5302984"/>
            <a:ext cx="1998265" cy="10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33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presentation(2)</Template>
  <TotalTime>0</TotalTime>
  <Words>215</Words>
  <Application>Microsoft Office PowerPoint</Application>
  <PresentationFormat>Widescreen</PresentationFormat>
  <Paragraphs>77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Corbel</vt:lpstr>
      <vt:lpstr>Office Theme</vt:lpstr>
      <vt:lpstr>Supporting Staff Meeting</vt:lpstr>
      <vt:lpstr>PowerPoint Presentation</vt:lpstr>
      <vt:lpstr>Task effectiveness</vt:lpstr>
      <vt:lpstr>From proactive to completion approach</vt:lpstr>
      <vt:lpstr>Proactive approach</vt:lpstr>
      <vt:lpstr>Implementation</vt:lpstr>
      <vt:lpstr>challenges</vt:lpstr>
      <vt:lpstr>Completion approach</vt:lpstr>
      <vt:lpstr>Up-stream, mid-stream, down-stream</vt:lpstr>
      <vt:lpstr>What to concern?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2020-02-10T03:13:37Z</dcterms:created>
  <dcterms:modified xsi:type="dcterms:W3CDTF">2020-02-18T08:24:28Z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