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65" r:id="rId3"/>
    <p:sldId id="268" r:id="rId4"/>
    <p:sldId id="269" r:id="rId5"/>
    <p:sldId id="260" r:id="rId6"/>
    <p:sldId id="261" r:id="rId7"/>
    <p:sldId id="262" r:id="rId8"/>
    <p:sldId id="263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5656D-85EE-40BE-BE94-9F0D724BB631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73DEC-F098-4251-BB76-5C107D0C4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32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F8DA8-678A-4E87-B2F4-E28DEE8A0901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DC47-BF4D-4985-9258-465F3DD0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5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F8DA8-678A-4E87-B2F4-E28DEE8A0901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DC47-BF4D-4985-9258-465F3DD0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114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F8DA8-678A-4E87-B2F4-E28DEE8A0901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DC47-BF4D-4985-9258-465F3DD0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912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F8DA8-678A-4E87-B2F4-E28DEE8A0901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DC47-BF4D-4985-9258-465F3DD0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62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F8DA8-678A-4E87-B2F4-E28DEE8A0901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DC47-BF4D-4985-9258-465F3DD0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74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F8DA8-678A-4E87-B2F4-E28DEE8A0901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DC47-BF4D-4985-9258-465F3DD0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7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F8DA8-678A-4E87-B2F4-E28DEE8A0901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DC47-BF4D-4985-9258-465F3DD0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4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F8DA8-678A-4E87-B2F4-E28DEE8A0901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DC47-BF4D-4985-9258-465F3DD0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33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F8DA8-678A-4E87-B2F4-E28DEE8A0901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DC47-BF4D-4985-9258-465F3DD0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243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F8DA8-678A-4E87-B2F4-E28DEE8A0901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DC47-BF4D-4985-9258-465F3DD0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254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F8DA8-678A-4E87-B2F4-E28DEE8A0901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DC47-BF4D-4985-9258-465F3DD0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18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F8DA8-678A-4E87-B2F4-E28DEE8A0901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ADC47-BF4D-4985-9258-465F3DD0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14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69820" y="199505"/>
            <a:ext cx="10461911" cy="623454"/>
            <a:chOff x="419449" y="249381"/>
            <a:chExt cx="10461911" cy="623454"/>
          </a:xfrm>
        </p:grpSpPr>
        <p:grpSp>
          <p:nvGrpSpPr>
            <p:cNvPr id="8" name="Group 7"/>
            <p:cNvGrpSpPr/>
            <p:nvPr/>
          </p:nvGrpSpPr>
          <p:grpSpPr>
            <a:xfrm>
              <a:off x="419449" y="249381"/>
              <a:ext cx="1750173" cy="623454"/>
              <a:chOff x="419449" y="249381"/>
              <a:chExt cx="1750173" cy="623454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419449" y="249381"/>
                <a:ext cx="1586944" cy="623454"/>
                <a:chOff x="419449" y="174566"/>
                <a:chExt cx="1883176" cy="739833"/>
              </a:xfrm>
            </p:grpSpPr>
            <p:pic>
              <p:nvPicPr>
                <p:cNvPr id="4" name="Picture 3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9449" y="174566"/>
                  <a:ext cx="733331" cy="739833"/>
                </a:xfrm>
                <a:prstGeom prst="rect">
                  <a:avLst/>
                </a:prstGeom>
              </p:spPr>
            </p:pic>
            <p:pic>
              <p:nvPicPr>
                <p:cNvPr id="5" name="Picture 4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52780" y="204944"/>
                  <a:ext cx="1149845" cy="701142"/>
                </a:xfrm>
                <a:prstGeom prst="rect">
                  <a:avLst/>
                </a:prstGeom>
              </p:spPr>
            </p:pic>
          </p:grpSp>
          <p:sp>
            <p:nvSpPr>
              <p:cNvPr id="7" name="Right Brace 6"/>
              <p:cNvSpPr/>
              <p:nvPr/>
            </p:nvSpPr>
            <p:spPr>
              <a:xfrm>
                <a:off x="2006393" y="266667"/>
                <a:ext cx="163229" cy="590849"/>
              </a:xfrm>
              <a:prstGeom prst="rightBrac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2227811" y="268891"/>
              <a:ext cx="8653549" cy="5790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th-TH" sz="1100" spc="3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โครงการพัฒนาศักยภาพและขีดความสามารถของบุคลากรสายสนับสนุน</a:t>
              </a:r>
            </a:p>
            <a:p>
              <a:pPr>
                <a:lnSpc>
                  <a:spcPct val="150000"/>
                </a:lnSpc>
              </a:pPr>
              <a:r>
                <a:rPr lang="th-TH" sz="1100" spc="3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“ทิศทางการพัฒนาบุคลากรสายสนับสนุนเพื่อร่วมสร้างมหาวิทยาลัยนเรศวรเพื่อประชาชน”</a:t>
              </a:r>
              <a:endParaRPr lang="en-US" sz="11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90945" y="989214"/>
            <a:ext cx="34580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แนวทางการพัฒนางาน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933912"/>
              </p:ext>
            </p:extLst>
          </p:nvPr>
        </p:nvGraphicFramePr>
        <p:xfrm>
          <a:off x="269820" y="1549470"/>
          <a:ext cx="11720941" cy="515532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22713">
                  <a:extLst>
                    <a:ext uri="{9D8B030D-6E8A-4147-A177-3AD203B41FA5}">
                      <a16:colId xmlns:a16="http://schemas.microsoft.com/office/drawing/2014/main" val="4072734486"/>
                    </a:ext>
                  </a:extLst>
                </a:gridCol>
                <a:gridCol w="1542604">
                  <a:extLst>
                    <a:ext uri="{9D8B030D-6E8A-4147-A177-3AD203B41FA5}">
                      <a16:colId xmlns:a16="http://schemas.microsoft.com/office/drawing/2014/main" val="3948103031"/>
                    </a:ext>
                  </a:extLst>
                </a:gridCol>
                <a:gridCol w="1542604">
                  <a:extLst>
                    <a:ext uri="{9D8B030D-6E8A-4147-A177-3AD203B41FA5}">
                      <a16:colId xmlns:a16="http://schemas.microsoft.com/office/drawing/2014/main" val="1182896448"/>
                    </a:ext>
                  </a:extLst>
                </a:gridCol>
                <a:gridCol w="1542604">
                  <a:extLst>
                    <a:ext uri="{9D8B030D-6E8A-4147-A177-3AD203B41FA5}">
                      <a16:colId xmlns:a16="http://schemas.microsoft.com/office/drawing/2014/main" val="2656554517"/>
                    </a:ext>
                  </a:extLst>
                </a:gridCol>
                <a:gridCol w="1542604">
                  <a:extLst>
                    <a:ext uri="{9D8B030D-6E8A-4147-A177-3AD203B41FA5}">
                      <a16:colId xmlns:a16="http://schemas.microsoft.com/office/drawing/2014/main" val="1167937614"/>
                    </a:ext>
                  </a:extLst>
                </a:gridCol>
                <a:gridCol w="1542604">
                  <a:extLst>
                    <a:ext uri="{9D8B030D-6E8A-4147-A177-3AD203B41FA5}">
                      <a16:colId xmlns:a16="http://schemas.microsoft.com/office/drawing/2014/main" val="2655796653"/>
                    </a:ext>
                  </a:extLst>
                </a:gridCol>
                <a:gridCol w="1542604">
                  <a:extLst>
                    <a:ext uri="{9D8B030D-6E8A-4147-A177-3AD203B41FA5}">
                      <a16:colId xmlns:a16="http://schemas.microsoft.com/office/drawing/2014/main" val="2048379224"/>
                    </a:ext>
                  </a:extLst>
                </a:gridCol>
                <a:gridCol w="1542604">
                  <a:extLst>
                    <a:ext uri="{9D8B030D-6E8A-4147-A177-3AD203B41FA5}">
                      <a16:colId xmlns:a16="http://schemas.microsoft.com/office/drawing/2014/main" val="1380997938"/>
                    </a:ext>
                  </a:extLst>
                </a:gridCol>
              </a:tblGrid>
              <a:tr h="785140">
                <a:tc>
                  <a:txBody>
                    <a:bodyPr/>
                    <a:lstStyle/>
                    <a:p>
                      <a:pPr algn="ctr"/>
                      <a:r>
                        <a:rPr lang="th-TH" sz="1200" dirty="0" smtClean="0">
                          <a:latin typeface="Opun" pitchFamily="2" charset="-34"/>
                          <a:cs typeface="Opun" pitchFamily="2" charset="-34"/>
                        </a:rPr>
                        <a:t>ลำดับ</a:t>
                      </a:r>
                      <a:endParaRPr lang="en-US" sz="1200" dirty="0">
                        <a:solidFill>
                          <a:schemeClr val="tx1"/>
                        </a:solidFill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h-TH" sz="1200" dirty="0" smtClean="0">
                          <a:latin typeface="Opun" pitchFamily="2" charset="-34"/>
                          <a:cs typeface="Opun" pitchFamily="2" charset="-34"/>
                        </a:rPr>
                        <a:t>ภาระงาน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latin typeface="Opun" pitchFamily="2" charset="-34"/>
                          <a:cs typeface="Opun" pitchFamily="2" charset="-34"/>
                        </a:rPr>
                        <a:t>(เน้นภารกิจหลัก)</a:t>
                      </a:r>
                      <a:endParaRPr lang="en-US" sz="1200" dirty="0">
                        <a:solidFill>
                          <a:schemeClr val="tx1"/>
                        </a:solidFill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h-TH" sz="1050" dirty="0" smtClean="0">
                          <a:latin typeface="Opun" pitchFamily="2" charset="-34"/>
                          <a:cs typeface="Opun" pitchFamily="2" charset="-34"/>
                        </a:rPr>
                        <a:t>ประเด็นปัญหา/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h-TH" sz="1050" dirty="0" smtClean="0">
                          <a:latin typeface="Opun" pitchFamily="2" charset="-34"/>
                          <a:cs typeface="Opun" pitchFamily="2" charset="-34"/>
                        </a:rPr>
                        <a:t>ความต้องการ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h-TH" sz="1050" dirty="0" smtClean="0">
                          <a:latin typeface="Opun" pitchFamily="2" charset="-34"/>
                          <a:cs typeface="Opun" pitchFamily="2" charset="-34"/>
                        </a:rPr>
                        <a:t>ในการพัฒนา</a:t>
                      </a:r>
                      <a:endParaRPr lang="en-US" sz="1050" dirty="0">
                        <a:solidFill>
                          <a:schemeClr val="tx1"/>
                        </a:solidFill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latin typeface="Opun" pitchFamily="2" charset="-34"/>
                          <a:cs typeface="Opun" pitchFamily="2" charset="-34"/>
                        </a:rPr>
                        <a:t>แนวทาง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latin typeface="Opun" pitchFamily="2" charset="-34"/>
                          <a:cs typeface="Opun" pitchFamily="2" charset="-34"/>
                        </a:rPr>
                        <a:t>การพัฒนา</a:t>
                      </a:r>
                      <a:endParaRPr lang="en-US" sz="1200" dirty="0">
                        <a:solidFill>
                          <a:schemeClr val="tx1"/>
                        </a:solidFill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latin typeface="Opun" pitchFamily="2" charset="-34"/>
                          <a:cs typeface="Opun" pitchFamily="2" charset="-34"/>
                        </a:rPr>
                        <a:t>โครงการ/กิจกรรม</a:t>
                      </a:r>
                      <a:endParaRPr lang="en-US" sz="1200" dirty="0">
                        <a:solidFill>
                          <a:schemeClr val="tx1"/>
                        </a:solidFill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dirty="0" smtClean="0">
                          <a:solidFill>
                            <a:schemeClr val="tx1"/>
                          </a:solidFill>
                          <a:latin typeface="Opun" pitchFamily="2" charset="-34"/>
                          <a:cs typeface="Opun" pitchFamily="2" charset="-34"/>
                        </a:rPr>
                        <a:t>วัตถุประสงค์</a:t>
                      </a:r>
                      <a:endParaRPr lang="en-US" sz="1200" dirty="0">
                        <a:solidFill>
                          <a:schemeClr val="tx1"/>
                        </a:solidFill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dirty="0" smtClean="0">
                          <a:solidFill>
                            <a:schemeClr val="tx1"/>
                          </a:solidFill>
                          <a:latin typeface="Opun" pitchFamily="2" charset="-34"/>
                          <a:cs typeface="Opun" pitchFamily="2" charset="-34"/>
                        </a:rPr>
                        <a:t>กลุ่มเป้าหมาย</a:t>
                      </a:r>
                      <a:endParaRPr lang="en-US" sz="1200" dirty="0">
                        <a:solidFill>
                          <a:schemeClr val="tx1"/>
                        </a:solidFill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dirty="0" smtClean="0">
                          <a:solidFill>
                            <a:schemeClr val="tx1"/>
                          </a:solidFill>
                          <a:latin typeface="Opun" pitchFamily="2" charset="-34"/>
                          <a:cs typeface="Opun" pitchFamily="2" charset="-34"/>
                        </a:rPr>
                        <a:t>ระยะเวลา</a:t>
                      </a:r>
                      <a:endParaRPr lang="en-US" sz="1200" dirty="0">
                        <a:solidFill>
                          <a:schemeClr val="tx1"/>
                        </a:solidFill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6376334"/>
                  </a:ext>
                </a:extLst>
              </a:tr>
              <a:tr h="872759">
                <a:tc>
                  <a:txBody>
                    <a:bodyPr/>
                    <a:lstStyle/>
                    <a:p>
                      <a:pPr algn="ctr"/>
                      <a:r>
                        <a:rPr lang="th-TH" sz="1100" b="1" dirty="0" smtClean="0">
                          <a:solidFill>
                            <a:schemeClr val="tx1"/>
                          </a:solidFill>
                          <a:latin typeface="Opun" pitchFamily="2" charset="-34"/>
                          <a:cs typeface="Opun" pitchFamily="2" charset="-34"/>
                        </a:rPr>
                        <a:t>ตัวอย่าง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h-TH" sz="1100" dirty="0" smtClean="0">
                          <a:latin typeface="Opun" pitchFamily="2" charset="-34"/>
                          <a:cs typeface="Opun" pitchFamily="2" charset="-34"/>
                        </a:rPr>
                        <a:t>การจัดแผน</a:t>
                      </a: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h-TH" sz="1100" dirty="0" smtClean="0">
                          <a:latin typeface="Opun" pitchFamily="2" charset="-34"/>
                          <a:cs typeface="Opun" pitchFamily="2" charset="-34"/>
                        </a:rPr>
                        <a:t>ขาดข้อมูล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h-TH" sz="1100" dirty="0" smtClean="0">
                          <a:latin typeface="Opun" pitchFamily="2" charset="-34"/>
                          <a:cs typeface="Opun" pitchFamily="2" charset="-34"/>
                        </a:rPr>
                        <a:t>เพื่อการตัดสินใจ</a:t>
                      </a: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h-TH" sz="1100" dirty="0" smtClean="0">
                          <a:latin typeface="Opun" pitchFamily="2" charset="-34"/>
                          <a:cs typeface="Opun" pitchFamily="2" charset="-34"/>
                        </a:rPr>
                        <a:t>พัฒนาและจัดทำระบบฐานข้อมูล</a:t>
                      </a: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h-TH" sz="1100" dirty="0" smtClean="0">
                          <a:latin typeface="Opun" pitchFamily="2" charset="-34"/>
                          <a:cs typeface="Opun" pitchFamily="2" charset="-34"/>
                        </a:rPr>
                        <a:t>โครงการ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h-TH" sz="1100" dirty="0" smtClean="0">
                          <a:latin typeface="Opun" pitchFamily="2" charset="-34"/>
                          <a:cs typeface="Opun" pitchFamily="2" charset="-34"/>
                        </a:rPr>
                        <a:t>จัดทำ</a:t>
                      </a:r>
                      <a:r>
                        <a:rPr lang="th-TH" sz="1100" dirty="0" smtClean="0">
                          <a:latin typeface="Opun" pitchFamily="2" charset="-34"/>
                          <a:cs typeface="Opun" pitchFamily="2" charset="-34"/>
                        </a:rPr>
                        <a:t>แผนและระบบฐานข้อมูล</a:t>
                      </a: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h-TH" sz="800" dirty="0" smtClean="0">
                          <a:latin typeface="Opun" pitchFamily="2" charset="-34"/>
                          <a:cs typeface="Opun" pitchFamily="2" charset="-34"/>
                        </a:rPr>
                        <a:t>เพื่อให้หน่วยงาน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h-TH" sz="800" dirty="0" smtClean="0">
                          <a:latin typeface="Opun" pitchFamily="2" charset="-34"/>
                          <a:cs typeface="Opun" pitchFamily="2" charset="-34"/>
                        </a:rPr>
                        <a:t>มีกรอบและแนวทางใช้ในการบริหารจัดการให้สอดคล้องกับนโยบายของมหาวิทยาลัย</a:t>
                      </a:r>
                      <a:endParaRPr lang="en-US" sz="8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h-TH" sz="1100" dirty="0" smtClean="0">
                          <a:latin typeface="Opun" pitchFamily="2" charset="-34"/>
                          <a:cs typeface="Opun" pitchFamily="2" charset="-34"/>
                        </a:rPr>
                        <a:t>เจ้าหน้าที่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h-TH" sz="1100" dirty="0" smtClean="0">
                          <a:latin typeface="Opun" pitchFamily="2" charset="-34"/>
                          <a:cs typeface="Opun" pitchFamily="2" charset="-34"/>
                        </a:rPr>
                        <a:t>ที่เกี่ยวข้องกับข้อมูลและแผน</a:t>
                      </a: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h-TH" sz="1100" dirty="0" smtClean="0">
                          <a:latin typeface="Opun" pitchFamily="2" charset="-34"/>
                          <a:cs typeface="Opun" pitchFamily="2" charset="-34"/>
                        </a:rPr>
                        <a:t>6 เดือน</a:t>
                      </a: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2766615"/>
                  </a:ext>
                </a:extLst>
              </a:tr>
              <a:tr h="872759">
                <a:tc>
                  <a:txBody>
                    <a:bodyPr/>
                    <a:lstStyle/>
                    <a:p>
                      <a:pPr algn="ctr"/>
                      <a:r>
                        <a:rPr lang="th-TH" sz="1100" dirty="0" smtClean="0">
                          <a:latin typeface="Opun" pitchFamily="2" charset="-34"/>
                          <a:cs typeface="Opun" pitchFamily="2" charset="-34"/>
                        </a:rPr>
                        <a:t>ต้นน้ำ</a:t>
                      </a: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59591"/>
                  </a:ext>
                </a:extLst>
              </a:tr>
              <a:tr h="872759">
                <a:tc>
                  <a:txBody>
                    <a:bodyPr/>
                    <a:lstStyle/>
                    <a:p>
                      <a:pPr algn="ctr"/>
                      <a:r>
                        <a:rPr lang="th-TH" sz="1100" dirty="0" smtClean="0">
                          <a:latin typeface="Opun" pitchFamily="2" charset="-34"/>
                          <a:cs typeface="Opun" pitchFamily="2" charset="-34"/>
                        </a:rPr>
                        <a:t>กลางน้ำ</a:t>
                      </a: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0323574"/>
                  </a:ext>
                </a:extLst>
              </a:tr>
              <a:tr h="872759">
                <a:tc>
                  <a:txBody>
                    <a:bodyPr/>
                    <a:lstStyle/>
                    <a:p>
                      <a:pPr algn="ctr"/>
                      <a:r>
                        <a:rPr lang="th-TH" sz="1100" dirty="0" smtClean="0">
                          <a:latin typeface="Opun" pitchFamily="2" charset="-34"/>
                          <a:cs typeface="Opun" pitchFamily="2" charset="-34"/>
                        </a:rPr>
                        <a:t>ปลายน้ำ</a:t>
                      </a: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5674347"/>
                  </a:ext>
                </a:extLst>
              </a:tr>
              <a:tr h="872759">
                <a:tc>
                  <a:txBody>
                    <a:bodyPr/>
                    <a:lstStyle/>
                    <a:p>
                      <a:pPr algn="ctr"/>
                      <a:r>
                        <a:rPr lang="th-TH" sz="1100" dirty="0" smtClean="0">
                          <a:latin typeface="Opun" pitchFamily="2" charset="-34"/>
                          <a:cs typeface="Opun" pitchFamily="2" charset="-34"/>
                        </a:rPr>
                        <a:t>อื่น ๆ</a:t>
                      </a: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1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5093032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680970" y="951806"/>
            <a:ext cx="4309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กลุ่ม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: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_________________________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9820" y="1299737"/>
            <a:ext cx="11742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การจัดทำแผนการพัฒนางานในลักษณะความร่วมมือแบบมีส่วนร่วมและสหวิทยาการ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4946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69820" y="199505"/>
            <a:ext cx="10461911" cy="623454"/>
            <a:chOff x="419449" y="249381"/>
            <a:chExt cx="10461911" cy="623454"/>
          </a:xfrm>
        </p:grpSpPr>
        <p:grpSp>
          <p:nvGrpSpPr>
            <p:cNvPr id="8" name="Group 7"/>
            <p:cNvGrpSpPr/>
            <p:nvPr/>
          </p:nvGrpSpPr>
          <p:grpSpPr>
            <a:xfrm>
              <a:off x="419449" y="249381"/>
              <a:ext cx="1750173" cy="623454"/>
              <a:chOff x="419449" y="249381"/>
              <a:chExt cx="1750173" cy="623454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419449" y="249381"/>
                <a:ext cx="1586944" cy="623454"/>
                <a:chOff x="419449" y="174566"/>
                <a:chExt cx="1883176" cy="739833"/>
              </a:xfrm>
            </p:grpSpPr>
            <p:pic>
              <p:nvPicPr>
                <p:cNvPr id="4" name="Picture 3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9449" y="174566"/>
                  <a:ext cx="733331" cy="739833"/>
                </a:xfrm>
                <a:prstGeom prst="rect">
                  <a:avLst/>
                </a:prstGeom>
              </p:spPr>
            </p:pic>
            <p:pic>
              <p:nvPicPr>
                <p:cNvPr id="5" name="Picture 4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52780" y="204944"/>
                  <a:ext cx="1149845" cy="701142"/>
                </a:xfrm>
                <a:prstGeom prst="rect">
                  <a:avLst/>
                </a:prstGeom>
              </p:spPr>
            </p:pic>
          </p:grpSp>
          <p:sp>
            <p:nvSpPr>
              <p:cNvPr id="7" name="Right Brace 6"/>
              <p:cNvSpPr/>
              <p:nvPr/>
            </p:nvSpPr>
            <p:spPr>
              <a:xfrm>
                <a:off x="2006393" y="266667"/>
                <a:ext cx="163229" cy="590849"/>
              </a:xfrm>
              <a:prstGeom prst="rightBrac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2227811" y="268891"/>
              <a:ext cx="8653549" cy="5790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th-TH" sz="1100" spc="3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โครงการพัฒนาศักยภาพและขีดความสามารถของบุคลากรสายสนับสนุน</a:t>
              </a:r>
            </a:p>
            <a:p>
              <a:pPr>
                <a:lnSpc>
                  <a:spcPct val="150000"/>
                </a:lnSpc>
              </a:pPr>
              <a:r>
                <a:rPr lang="th-TH" sz="1100" spc="3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“ทิศทางการพัฒนาบุคลากรสายสนับสนุนเพื่อร่วมสร้างมหาวิทยาลัยนเรศวรเพื่อประชาชน”</a:t>
              </a:r>
              <a:endParaRPr lang="en-US" sz="11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90945" y="989214"/>
            <a:ext cx="34580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แนวทางการพัฒนาคน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9820" y="1255426"/>
            <a:ext cx="11742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การสำรวจความต้องการในการพัฒนาสมรรถนะ/(ความรู้/ทักษะ)/</a:t>
            </a:r>
            <a:r>
              <a:rPr lang="th-TH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คุณลักษณะอื่น </a:t>
            </a:r>
            <a:r>
              <a:rPr lang="th-TH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ๆ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754387"/>
              </p:ext>
            </p:extLst>
          </p:nvPr>
        </p:nvGraphicFramePr>
        <p:xfrm>
          <a:off x="290945" y="1542419"/>
          <a:ext cx="11720941" cy="525552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89720">
                  <a:extLst>
                    <a:ext uri="{9D8B030D-6E8A-4147-A177-3AD203B41FA5}">
                      <a16:colId xmlns:a16="http://schemas.microsoft.com/office/drawing/2014/main" val="4104815556"/>
                    </a:ext>
                  </a:extLst>
                </a:gridCol>
                <a:gridCol w="3510407">
                  <a:extLst>
                    <a:ext uri="{9D8B030D-6E8A-4147-A177-3AD203B41FA5}">
                      <a16:colId xmlns:a16="http://schemas.microsoft.com/office/drawing/2014/main" val="3557180267"/>
                    </a:ext>
                  </a:extLst>
                </a:gridCol>
                <a:gridCol w="3510407">
                  <a:extLst>
                    <a:ext uri="{9D8B030D-6E8A-4147-A177-3AD203B41FA5}">
                      <a16:colId xmlns:a16="http://schemas.microsoft.com/office/drawing/2014/main" val="3307208853"/>
                    </a:ext>
                  </a:extLst>
                </a:gridCol>
                <a:gridCol w="3510407">
                  <a:extLst>
                    <a:ext uri="{9D8B030D-6E8A-4147-A177-3AD203B41FA5}">
                      <a16:colId xmlns:a16="http://schemas.microsoft.com/office/drawing/2014/main" val="607841859"/>
                    </a:ext>
                  </a:extLst>
                </a:gridCol>
              </a:tblGrid>
              <a:tr h="345219">
                <a:tc gridSpan="4">
                  <a:txBody>
                    <a:bodyPr/>
                    <a:lstStyle/>
                    <a:p>
                      <a:pPr algn="ctr"/>
                      <a:r>
                        <a:rPr lang="th-TH" sz="1200" dirty="0" smtClean="0">
                          <a:latin typeface="Opun" pitchFamily="2" charset="-34"/>
                          <a:cs typeface="Opun" pitchFamily="2" charset="-34"/>
                        </a:rPr>
                        <a:t>1. ระดับ ผู้อำนวยการ/หัวหน้าสำนักงานเลขานุการคณะ</a:t>
                      </a:r>
                      <a:endParaRPr lang="en-US" sz="12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3231674"/>
                  </a:ext>
                </a:extLst>
              </a:tr>
              <a:tr h="591287">
                <a:tc>
                  <a:txBody>
                    <a:bodyPr/>
                    <a:lstStyle/>
                    <a:p>
                      <a:pPr algn="ctr"/>
                      <a:r>
                        <a:rPr lang="th-TH" sz="1100" b="1" dirty="0" smtClean="0">
                          <a:latin typeface="Opun" pitchFamily="2" charset="-34"/>
                          <a:cs typeface="Opun" pitchFamily="2" charset="-34"/>
                        </a:rPr>
                        <a:t>ลำดับที่</a:t>
                      </a:r>
                      <a:endParaRPr lang="en-US" sz="1100" b="1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dirty="0" smtClean="0">
                          <a:latin typeface="Opun" pitchFamily="2" charset="-34"/>
                          <a:cs typeface="Opun" pitchFamily="2" charset="-34"/>
                        </a:rPr>
                        <a:t>สมรรถนะ</a:t>
                      </a:r>
                      <a:endParaRPr lang="en-US" sz="1100" b="1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h-TH" sz="1100" b="1" dirty="0" smtClean="0">
                          <a:latin typeface="Opun" pitchFamily="2" charset="-34"/>
                          <a:cs typeface="Opun" pitchFamily="2" charset="-34"/>
                        </a:rPr>
                        <a:t>ประเภทสมรรถนะ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100" b="1" dirty="0" smtClean="0">
                          <a:latin typeface="Opun" pitchFamily="2" charset="-34"/>
                          <a:cs typeface="Opun" pitchFamily="2" charset="-34"/>
                        </a:rPr>
                        <a:t>[</a:t>
                      </a:r>
                      <a:r>
                        <a:rPr lang="th-TH" sz="1100" b="1" dirty="0" smtClean="0">
                          <a:latin typeface="Opun" pitchFamily="2" charset="-34"/>
                          <a:cs typeface="Opun" pitchFamily="2" charset="-34"/>
                        </a:rPr>
                        <a:t>ความรู้(</a:t>
                      </a:r>
                      <a:r>
                        <a:rPr lang="en-US" sz="1100" b="1" dirty="0" smtClean="0">
                          <a:latin typeface="Opun" pitchFamily="2" charset="-34"/>
                          <a:cs typeface="Opun" pitchFamily="2" charset="-34"/>
                        </a:rPr>
                        <a:t>K</a:t>
                      </a:r>
                      <a:r>
                        <a:rPr lang="th-TH" sz="1100" b="1" dirty="0" smtClean="0">
                          <a:latin typeface="Opun" pitchFamily="2" charset="-34"/>
                          <a:cs typeface="Opun" pitchFamily="2" charset="-34"/>
                        </a:rPr>
                        <a:t>)/ทักษะ(</a:t>
                      </a:r>
                      <a:r>
                        <a:rPr lang="en-US" sz="1100" b="1" dirty="0" smtClean="0">
                          <a:latin typeface="Opun" pitchFamily="2" charset="-34"/>
                          <a:cs typeface="Opun" pitchFamily="2" charset="-34"/>
                        </a:rPr>
                        <a:t>S</a:t>
                      </a:r>
                      <a:r>
                        <a:rPr lang="th-TH" sz="1100" b="1" dirty="0" smtClean="0">
                          <a:latin typeface="Opun" pitchFamily="2" charset="-34"/>
                          <a:cs typeface="Opun" pitchFamily="2" charset="-34"/>
                        </a:rPr>
                        <a:t>)/คุณลักษณะ(</a:t>
                      </a:r>
                      <a:r>
                        <a:rPr lang="en-US" sz="1100" b="1" dirty="0" smtClean="0">
                          <a:latin typeface="Opun" pitchFamily="2" charset="-34"/>
                          <a:cs typeface="Opun" pitchFamily="2" charset="-34"/>
                        </a:rPr>
                        <a:t>A</a:t>
                      </a:r>
                      <a:r>
                        <a:rPr lang="th-TH" sz="1100" b="1" dirty="0" smtClean="0">
                          <a:latin typeface="Opun" pitchFamily="2" charset="-34"/>
                          <a:cs typeface="Opun" pitchFamily="2" charset="-34"/>
                        </a:rPr>
                        <a:t>)</a:t>
                      </a:r>
                      <a:r>
                        <a:rPr lang="en-US" sz="1100" b="1" dirty="0" smtClean="0">
                          <a:latin typeface="Opun" pitchFamily="2" charset="-34"/>
                          <a:cs typeface="Opun" pitchFamily="2" charset="-34"/>
                        </a:rPr>
                        <a:t>]</a:t>
                      </a:r>
                      <a:endParaRPr lang="en-US" sz="1100" b="1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dirty="0" smtClean="0">
                          <a:latin typeface="Opun" pitchFamily="2" charset="-34"/>
                          <a:cs typeface="Opun" pitchFamily="2" charset="-34"/>
                        </a:rPr>
                        <a:t>เหตุผลที่ต้องการพัฒนา</a:t>
                      </a:r>
                      <a:endParaRPr lang="en-US" sz="1100" b="1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2104843"/>
                  </a:ext>
                </a:extLst>
              </a:tr>
              <a:tr h="618573"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 smtClean="0">
                          <a:latin typeface="Opun" pitchFamily="2" charset="-34"/>
                          <a:cs typeface="Opun" pitchFamily="2" charset="-34"/>
                        </a:rPr>
                        <a:t>ตัวอย่าง</a:t>
                      </a:r>
                      <a:endParaRPr lang="en-US" sz="900" b="1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b="0" dirty="0" smtClean="0">
                          <a:latin typeface="Opun" pitchFamily="2" charset="-34"/>
                          <a:cs typeface="Opun" pitchFamily="2" charset="-34"/>
                        </a:rPr>
                        <a:t>ภาวะผู้นำ</a:t>
                      </a:r>
                      <a:endParaRPr lang="en-US" sz="900" b="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900" dirty="0" smtClean="0">
                          <a:latin typeface="Opun" pitchFamily="2" charset="-34"/>
                          <a:cs typeface="Opun" pitchFamily="2" charset="-34"/>
                        </a:rPr>
                        <a:t>ความรู้(</a:t>
                      </a:r>
                      <a:r>
                        <a:rPr lang="en-US" sz="900" dirty="0" smtClean="0">
                          <a:latin typeface="Opun" pitchFamily="2" charset="-34"/>
                          <a:cs typeface="Opun" pitchFamily="2" charset="-34"/>
                        </a:rPr>
                        <a:t>K)</a:t>
                      </a:r>
                      <a:endParaRPr lang="th-TH" sz="9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900" dirty="0" smtClean="0">
                          <a:latin typeface="Opun" pitchFamily="2" charset="-34"/>
                          <a:cs typeface="Opun" pitchFamily="2" charset="-34"/>
                        </a:rPr>
                        <a:t>ทักษะ(</a:t>
                      </a:r>
                      <a:r>
                        <a:rPr lang="en-US" sz="900" dirty="0" smtClean="0">
                          <a:latin typeface="Opun" pitchFamily="2" charset="-34"/>
                          <a:cs typeface="Opun" pitchFamily="2" charset="-34"/>
                        </a:rPr>
                        <a:t>S)</a:t>
                      </a:r>
                      <a:endParaRPr lang="th-TH" sz="9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900" dirty="0" smtClean="0">
                          <a:latin typeface="Opun" pitchFamily="2" charset="-34"/>
                          <a:cs typeface="Opun" pitchFamily="2" charset="-34"/>
                        </a:rPr>
                        <a:t>คุณลักษณะ(</a:t>
                      </a:r>
                      <a:r>
                        <a:rPr lang="en-US" sz="900" dirty="0" smtClean="0">
                          <a:latin typeface="Opun" pitchFamily="2" charset="-34"/>
                          <a:cs typeface="Opun" pitchFamily="2" charset="-34"/>
                        </a:rPr>
                        <a:t>A)</a:t>
                      </a:r>
                      <a:endParaRPr lang="en-US" sz="9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th-TH" sz="900" b="0" dirty="0" smtClean="0">
                          <a:latin typeface="Opun" pitchFamily="2" charset="-34"/>
                          <a:cs typeface="Opun" pitchFamily="2" charset="-34"/>
                        </a:rPr>
                        <a:t>เพื่อให้สามารถกำกับดูแลบุคลากรให้ทำงานร่วมกันและนำพาภารกิจให้บรรลุเป้าหมาย</a:t>
                      </a:r>
                      <a:endParaRPr lang="en-US" sz="900" b="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0299342"/>
                  </a:ext>
                </a:extLst>
              </a:tr>
              <a:tr h="725500">
                <a:tc>
                  <a:txBody>
                    <a:bodyPr/>
                    <a:lstStyle/>
                    <a:p>
                      <a:pPr algn="ctr"/>
                      <a:r>
                        <a:rPr lang="th-TH" sz="900" dirty="0" smtClean="0">
                          <a:latin typeface="Opun" pitchFamily="2" charset="-34"/>
                          <a:cs typeface="Opun" pitchFamily="2" charset="-34"/>
                        </a:rPr>
                        <a:t>1</a:t>
                      </a:r>
                      <a:endParaRPr lang="en-US" sz="9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9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900" dirty="0" smtClean="0">
                          <a:latin typeface="Opun" pitchFamily="2" charset="-34"/>
                          <a:cs typeface="Opun" pitchFamily="2" charset="-34"/>
                        </a:rPr>
                        <a:t>ความรู้(</a:t>
                      </a:r>
                      <a:r>
                        <a:rPr lang="en-US" sz="900" dirty="0" smtClean="0">
                          <a:latin typeface="Opun" pitchFamily="2" charset="-34"/>
                          <a:cs typeface="Opun" pitchFamily="2" charset="-34"/>
                        </a:rPr>
                        <a:t>K)</a:t>
                      </a:r>
                      <a:endParaRPr lang="th-TH" sz="9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900" dirty="0" smtClean="0">
                          <a:latin typeface="Opun" pitchFamily="2" charset="-34"/>
                          <a:cs typeface="Opun" pitchFamily="2" charset="-34"/>
                        </a:rPr>
                        <a:t>ทักษะ(</a:t>
                      </a:r>
                      <a:r>
                        <a:rPr lang="en-US" sz="900" dirty="0" smtClean="0">
                          <a:latin typeface="Opun" pitchFamily="2" charset="-34"/>
                          <a:cs typeface="Opun" pitchFamily="2" charset="-34"/>
                        </a:rPr>
                        <a:t>S)</a:t>
                      </a:r>
                      <a:endParaRPr lang="th-TH" sz="9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900" dirty="0" smtClean="0">
                          <a:latin typeface="Opun" pitchFamily="2" charset="-34"/>
                          <a:cs typeface="Opun" pitchFamily="2" charset="-34"/>
                        </a:rPr>
                        <a:t>คุณลักษณะ(</a:t>
                      </a:r>
                      <a:r>
                        <a:rPr lang="en-US" sz="900" dirty="0" smtClean="0">
                          <a:latin typeface="Opun" pitchFamily="2" charset="-34"/>
                          <a:cs typeface="Opun" pitchFamily="2" charset="-34"/>
                        </a:rPr>
                        <a:t>A)</a:t>
                      </a:r>
                      <a:endParaRPr lang="en-US" sz="9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0629982"/>
                  </a:ext>
                </a:extLst>
              </a:tr>
              <a:tr h="725500">
                <a:tc>
                  <a:txBody>
                    <a:bodyPr/>
                    <a:lstStyle/>
                    <a:p>
                      <a:pPr algn="ctr"/>
                      <a:r>
                        <a:rPr lang="th-TH" sz="900" dirty="0" smtClean="0">
                          <a:latin typeface="Opun" pitchFamily="2" charset="-34"/>
                          <a:cs typeface="Opun" pitchFamily="2" charset="-34"/>
                        </a:rPr>
                        <a:t>2</a:t>
                      </a:r>
                      <a:endParaRPr lang="en-US" sz="9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9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900" dirty="0" smtClean="0">
                          <a:latin typeface="Opun" pitchFamily="2" charset="-34"/>
                          <a:cs typeface="Opun" pitchFamily="2" charset="-34"/>
                        </a:rPr>
                        <a:t>ความรู้(</a:t>
                      </a:r>
                      <a:r>
                        <a:rPr lang="en-US" sz="900" dirty="0" smtClean="0">
                          <a:latin typeface="Opun" pitchFamily="2" charset="-34"/>
                          <a:cs typeface="Opun" pitchFamily="2" charset="-34"/>
                        </a:rPr>
                        <a:t>K)</a:t>
                      </a:r>
                      <a:endParaRPr lang="th-TH" sz="9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900" dirty="0" smtClean="0">
                          <a:latin typeface="Opun" pitchFamily="2" charset="-34"/>
                          <a:cs typeface="Opun" pitchFamily="2" charset="-34"/>
                        </a:rPr>
                        <a:t>ทักษะ(</a:t>
                      </a:r>
                      <a:r>
                        <a:rPr lang="en-US" sz="900" dirty="0" smtClean="0">
                          <a:latin typeface="Opun" pitchFamily="2" charset="-34"/>
                          <a:cs typeface="Opun" pitchFamily="2" charset="-34"/>
                        </a:rPr>
                        <a:t>S)</a:t>
                      </a:r>
                      <a:endParaRPr lang="th-TH" sz="9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900" dirty="0" smtClean="0">
                          <a:latin typeface="Opun" pitchFamily="2" charset="-34"/>
                          <a:cs typeface="Opun" pitchFamily="2" charset="-34"/>
                        </a:rPr>
                        <a:t>คุณลักษณะ(</a:t>
                      </a:r>
                      <a:r>
                        <a:rPr lang="en-US" sz="900" dirty="0" smtClean="0">
                          <a:latin typeface="Opun" pitchFamily="2" charset="-34"/>
                          <a:cs typeface="Opun" pitchFamily="2" charset="-34"/>
                        </a:rPr>
                        <a:t>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1495277"/>
                  </a:ext>
                </a:extLst>
              </a:tr>
              <a:tr h="725500">
                <a:tc>
                  <a:txBody>
                    <a:bodyPr/>
                    <a:lstStyle/>
                    <a:p>
                      <a:pPr algn="ctr"/>
                      <a:r>
                        <a:rPr lang="th-TH" sz="900" dirty="0" smtClean="0">
                          <a:latin typeface="Opun" pitchFamily="2" charset="-34"/>
                          <a:cs typeface="Opun" pitchFamily="2" charset="-34"/>
                        </a:rPr>
                        <a:t>3</a:t>
                      </a:r>
                      <a:endParaRPr lang="en-US" sz="9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9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900" dirty="0" smtClean="0">
                          <a:latin typeface="Opun" pitchFamily="2" charset="-34"/>
                          <a:cs typeface="Opun" pitchFamily="2" charset="-34"/>
                        </a:rPr>
                        <a:t>ความรู้(</a:t>
                      </a:r>
                      <a:r>
                        <a:rPr lang="en-US" sz="900" dirty="0" smtClean="0">
                          <a:latin typeface="Opun" pitchFamily="2" charset="-34"/>
                          <a:cs typeface="Opun" pitchFamily="2" charset="-34"/>
                        </a:rPr>
                        <a:t>K)</a:t>
                      </a:r>
                      <a:endParaRPr lang="th-TH" sz="9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900" dirty="0" smtClean="0">
                          <a:latin typeface="Opun" pitchFamily="2" charset="-34"/>
                          <a:cs typeface="Opun" pitchFamily="2" charset="-34"/>
                        </a:rPr>
                        <a:t>ทักษะ(</a:t>
                      </a:r>
                      <a:r>
                        <a:rPr lang="en-US" sz="900" dirty="0" smtClean="0">
                          <a:latin typeface="Opun" pitchFamily="2" charset="-34"/>
                          <a:cs typeface="Opun" pitchFamily="2" charset="-34"/>
                        </a:rPr>
                        <a:t>S)</a:t>
                      </a:r>
                      <a:endParaRPr lang="th-TH" sz="9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900" dirty="0" smtClean="0">
                          <a:latin typeface="Opun" pitchFamily="2" charset="-34"/>
                          <a:cs typeface="Opun" pitchFamily="2" charset="-34"/>
                        </a:rPr>
                        <a:t>คุณลักษณะ(</a:t>
                      </a:r>
                      <a:r>
                        <a:rPr lang="en-US" sz="900" dirty="0" smtClean="0">
                          <a:latin typeface="Opun" pitchFamily="2" charset="-34"/>
                          <a:cs typeface="Opun" pitchFamily="2" charset="-34"/>
                        </a:rPr>
                        <a:t>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1858480"/>
                  </a:ext>
                </a:extLst>
              </a:tr>
              <a:tr h="725500">
                <a:tc>
                  <a:txBody>
                    <a:bodyPr/>
                    <a:lstStyle/>
                    <a:p>
                      <a:pPr algn="ctr"/>
                      <a:r>
                        <a:rPr lang="th-TH" sz="900" dirty="0" smtClean="0">
                          <a:latin typeface="Opun" pitchFamily="2" charset="-34"/>
                          <a:cs typeface="Opun" pitchFamily="2" charset="-34"/>
                        </a:rPr>
                        <a:t>4</a:t>
                      </a:r>
                      <a:endParaRPr lang="en-US" sz="9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9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900" dirty="0" smtClean="0">
                          <a:latin typeface="Opun" pitchFamily="2" charset="-34"/>
                          <a:cs typeface="Opun" pitchFamily="2" charset="-34"/>
                        </a:rPr>
                        <a:t>ความรู้(</a:t>
                      </a:r>
                      <a:r>
                        <a:rPr lang="en-US" sz="900" dirty="0" smtClean="0">
                          <a:latin typeface="Opun" pitchFamily="2" charset="-34"/>
                          <a:cs typeface="Opun" pitchFamily="2" charset="-34"/>
                        </a:rPr>
                        <a:t>K)</a:t>
                      </a:r>
                      <a:endParaRPr lang="th-TH" sz="9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900" dirty="0" smtClean="0">
                          <a:latin typeface="Opun" pitchFamily="2" charset="-34"/>
                          <a:cs typeface="Opun" pitchFamily="2" charset="-34"/>
                        </a:rPr>
                        <a:t>ทักษะ(</a:t>
                      </a:r>
                      <a:r>
                        <a:rPr lang="en-US" sz="900" dirty="0" smtClean="0">
                          <a:latin typeface="Opun" pitchFamily="2" charset="-34"/>
                          <a:cs typeface="Opun" pitchFamily="2" charset="-34"/>
                        </a:rPr>
                        <a:t>S)</a:t>
                      </a:r>
                      <a:endParaRPr lang="th-TH" sz="9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900" dirty="0" smtClean="0">
                          <a:latin typeface="Opun" pitchFamily="2" charset="-34"/>
                          <a:cs typeface="Opun" pitchFamily="2" charset="-34"/>
                        </a:rPr>
                        <a:t>คุณลักษณะ(</a:t>
                      </a:r>
                      <a:r>
                        <a:rPr lang="en-US" sz="900" dirty="0" smtClean="0">
                          <a:latin typeface="Opun" pitchFamily="2" charset="-34"/>
                          <a:cs typeface="Opun" pitchFamily="2" charset="-34"/>
                        </a:rPr>
                        <a:t>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8178249"/>
                  </a:ext>
                </a:extLst>
              </a:tr>
              <a:tr h="725500">
                <a:tc>
                  <a:txBody>
                    <a:bodyPr/>
                    <a:lstStyle/>
                    <a:p>
                      <a:pPr algn="ctr"/>
                      <a:r>
                        <a:rPr lang="th-TH" sz="900" dirty="0" smtClean="0">
                          <a:latin typeface="Opun" pitchFamily="2" charset="-34"/>
                          <a:cs typeface="Opun" pitchFamily="2" charset="-34"/>
                        </a:rPr>
                        <a:t>5</a:t>
                      </a:r>
                      <a:endParaRPr lang="en-US" sz="9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9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900" dirty="0" smtClean="0">
                          <a:latin typeface="Opun" pitchFamily="2" charset="-34"/>
                          <a:cs typeface="Opun" pitchFamily="2" charset="-34"/>
                        </a:rPr>
                        <a:t>ความรู้(</a:t>
                      </a:r>
                      <a:r>
                        <a:rPr lang="en-US" sz="900" dirty="0" smtClean="0">
                          <a:latin typeface="Opun" pitchFamily="2" charset="-34"/>
                          <a:cs typeface="Opun" pitchFamily="2" charset="-34"/>
                        </a:rPr>
                        <a:t>K)</a:t>
                      </a:r>
                      <a:endParaRPr lang="th-TH" sz="9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900" dirty="0" smtClean="0">
                          <a:latin typeface="Opun" pitchFamily="2" charset="-34"/>
                          <a:cs typeface="Opun" pitchFamily="2" charset="-34"/>
                        </a:rPr>
                        <a:t>ทักษะ(</a:t>
                      </a:r>
                      <a:r>
                        <a:rPr lang="en-US" sz="900" dirty="0" smtClean="0">
                          <a:latin typeface="Opun" pitchFamily="2" charset="-34"/>
                          <a:cs typeface="Opun" pitchFamily="2" charset="-34"/>
                        </a:rPr>
                        <a:t>S)</a:t>
                      </a:r>
                      <a:endParaRPr lang="th-TH" sz="9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900" dirty="0" smtClean="0">
                          <a:latin typeface="Opun" pitchFamily="2" charset="-34"/>
                          <a:cs typeface="Opun" pitchFamily="2" charset="-34"/>
                        </a:rPr>
                        <a:t>คุณลักษณะ(</a:t>
                      </a:r>
                      <a:r>
                        <a:rPr lang="en-US" sz="900" dirty="0" smtClean="0">
                          <a:latin typeface="Opun" pitchFamily="2" charset="-34"/>
                          <a:cs typeface="Opun" pitchFamily="2" charset="-34"/>
                        </a:rPr>
                        <a:t>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2364877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7680970" y="951806"/>
            <a:ext cx="4309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กลุ่ม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: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_________________________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79323" y="2635134"/>
            <a:ext cx="3075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ym typeface="Wingdings 2" panose="05020102010507070707" pitchFamily="18" charset="2"/>
              </a:rPr>
              <a:t>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4809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69820" y="199505"/>
            <a:ext cx="10461911" cy="623454"/>
            <a:chOff x="419449" y="249381"/>
            <a:chExt cx="10461911" cy="623454"/>
          </a:xfrm>
        </p:grpSpPr>
        <p:grpSp>
          <p:nvGrpSpPr>
            <p:cNvPr id="8" name="Group 7"/>
            <p:cNvGrpSpPr/>
            <p:nvPr/>
          </p:nvGrpSpPr>
          <p:grpSpPr>
            <a:xfrm>
              <a:off x="419449" y="249381"/>
              <a:ext cx="1750173" cy="623454"/>
              <a:chOff x="419449" y="249381"/>
              <a:chExt cx="1750173" cy="623454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419449" y="249381"/>
                <a:ext cx="1586944" cy="623454"/>
                <a:chOff x="419449" y="174566"/>
                <a:chExt cx="1883176" cy="739833"/>
              </a:xfrm>
            </p:grpSpPr>
            <p:pic>
              <p:nvPicPr>
                <p:cNvPr id="4" name="Picture 3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9449" y="174566"/>
                  <a:ext cx="733331" cy="739833"/>
                </a:xfrm>
                <a:prstGeom prst="rect">
                  <a:avLst/>
                </a:prstGeom>
              </p:spPr>
            </p:pic>
            <p:pic>
              <p:nvPicPr>
                <p:cNvPr id="5" name="Picture 4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52780" y="204944"/>
                  <a:ext cx="1149845" cy="701142"/>
                </a:xfrm>
                <a:prstGeom prst="rect">
                  <a:avLst/>
                </a:prstGeom>
              </p:spPr>
            </p:pic>
          </p:grpSp>
          <p:sp>
            <p:nvSpPr>
              <p:cNvPr id="7" name="Right Brace 6"/>
              <p:cNvSpPr/>
              <p:nvPr/>
            </p:nvSpPr>
            <p:spPr>
              <a:xfrm>
                <a:off x="2006393" y="266667"/>
                <a:ext cx="163229" cy="590849"/>
              </a:xfrm>
              <a:prstGeom prst="rightBrac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2227811" y="268891"/>
              <a:ext cx="8653549" cy="5790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th-TH" sz="1100" spc="3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โครงการพัฒนาศักยภาพและขีดความสามารถของบุคลากรสายสนับสนุน</a:t>
              </a:r>
            </a:p>
            <a:p>
              <a:pPr>
                <a:lnSpc>
                  <a:spcPct val="150000"/>
                </a:lnSpc>
              </a:pPr>
              <a:r>
                <a:rPr lang="th-TH" sz="1100" spc="3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“ทิศทางการพัฒนาบุคลากรสายสนับสนุนเพื่อร่วมสร้างมหาวิทยาลัยนเรศวรเพื่อประชาชน”</a:t>
              </a:r>
              <a:endParaRPr lang="en-US" sz="11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90945" y="989214"/>
            <a:ext cx="34580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แนวทางการพัฒนาคน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9820" y="1255426"/>
            <a:ext cx="11742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การสำรวจความต้องการในการพัฒนาสมรรถนะ/(ความรู้/ทักษะ)/</a:t>
            </a:r>
            <a:r>
              <a:rPr lang="th-TH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คุณลักษณะอื่น </a:t>
            </a:r>
            <a:r>
              <a:rPr lang="th-TH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ๆ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33541"/>
              </p:ext>
            </p:extLst>
          </p:nvPr>
        </p:nvGraphicFramePr>
        <p:xfrm>
          <a:off x="290945" y="1542419"/>
          <a:ext cx="11720941" cy="472745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89720">
                  <a:extLst>
                    <a:ext uri="{9D8B030D-6E8A-4147-A177-3AD203B41FA5}">
                      <a16:colId xmlns:a16="http://schemas.microsoft.com/office/drawing/2014/main" val="4104815556"/>
                    </a:ext>
                  </a:extLst>
                </a:gridCol>
                <a:gridCol w="3510407">
                  <a:extLst>
                    <a:ext uri="{9D8B030D-6E8A-4147-A177-3AD203B41FA5}">
                      <a16:colId xmlns:a16="http://schemas.microsoft.com/office/drawing/2014/main" val="3557180267"/>
                    </a:ext>
                  </a:extLst>
                </a:gridCol>
                <a:gridCol w="3510407">
                  <a:extLst>
                    <a:ext uri="{9D8B030D-6E8A-4147-A177-3AD203B41FA5}">
                      <a16:colId xmlns:a16="http://schemas.microsoft.com/office/drawing/2014/main" val="3307208853"/>
                    </a:ext>
                  </a:extLst>
                </a:gridCol>
                <a:gridCol w="3510407">
                  <a:extLst>
                    <a:ext uri="{9D8B030D-6E8A-4147-A177-3AD203B41FA5}">
                      <a16:colId xmlns:a16="http://schemas.microsoft.com/office/drawing/2014/main" val="607841859"/>
                    </a:ext>
                  </a:extLst>
                </a:gridCol>
              </a:tblGrid>
              <a:tr h="345219">
                <a:tc gridSpan="4">
                  <a:txBody>
                    <a:bodyPr/>
                    <a:lstStyle/>
                    <a:p>
                      <a:pPr algn="ctr"/>
                      <a:r>
                        <a:rPr lang="th-TH" sz="1200" dirty="0" smtClean="0">
                          <a:latin typeface="Opun" pitchFamily="2" charset="-34"/>
                          <a:cs typeface="Opun" pitchFamily="2" charset="-34"/>
                        </a:rPr>
                        <a:t>2. ระดับ หัวหน้างาน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3231674"/>
                  </a:ext>
                </a:extLst>
              </a:tr>
              <a:tr h="591287">
                <a:tc>
                  <a:txBody>
                    <a:bodyPr/>
                    <a:lstStyle/>
                    <a:p>
                      <a:pPr algn="ctr"/>
                      <a:r>
                        <a:rPr lang="th-TH" sz="1100" b="1" dirty="0" smtClean="0">
                          <a:latin typeface="Opun" pitchFamily="2" charset="-34"/>
                          <a:cs typeface="Opun" pitchFamily="2" charset="-34"/>
                        </a:rPr>
                        <a:t>ลำดับที่</a:t>
                      </a:r>
                      <a:endParaRPr lang="en-US" sz="1100" b="1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dirty="0" smtClean="0">
                          <a:latin typeface="Opun" pitchFamily="2" charset="-34"/>
                          <a:cs typeface="Opun" pitchFamily="2" charset="-34"/>
                        </a:rPr>
                        <a:t>สมรรถนะ</a:t>
                      </a:r>
                      <a:endParaRPr lang="en-US" sz="1100" b="1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h-TH" sz="1100" b="1" dirty="0" smtClean="0">
                          <a:latin typeface="Opun" pitchFamily="2" charset="-34"/>
                          <a:cs typeface="Opun" pitchFamily="2" charset="-34"/>
                        </a:rPr>
                        <a:t>ประเภทสมรรถนะ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100" b="1" dirty="0" smtClean="0">
                          <a:latin typeface="Opun" pitchFamily="2" charset="-34"/>
                          <a:cs typeface="Opun" pitchFamily="2" charset="-34"/>
                        </a:rPr>
                        <a:t>[</a:t>
                      </a:r>
                      <a:r>
                        <a:rPr lang="th-TH" sz="1100" b="1" dirty="0" smtClean="0">
                          <a:latin typeface="Opun" pitchFamily="2" charset="-34"/>
                          <a:cs typeface="Opun" pitchFamily="2" charset="-34"/>
                        </a:rPr>
                        <a:t>ความรู้(</a:t>
                      </a:r>
                      <a:r>
                        <a:rPr lang="en-US" sz="1100" b="1" dirty="0" smtClean="0">
                          <a:latin typeface="Opun" pitchFamily="2" charset="-34"/>
                          <a:cs typeface="Opun" pitchFamily="2" charset="-34"/>
                        </a:rPr>
                        <a:t>K</a:t>
                      </a:r>
                      <a:r>
                        <a:rPr lang="th-TH" sz="1100" b="1" dirty="0" smtClean="0">
                          <a:latin typeface="Opun" pitchFamily="2" charset="-34"/>
                          <a:cs typeface="Opun" pitchFamily="2" charset="-34"/>
                        </a:rPr>
                        <a:t>)/ทักษะ(</a:t>
                      </a:r>
                      <a:r>
                        <a:rPr lang="en-US" sz="1100" b="1" dirty="0" smtClean="0">
                          <a:latin typeface="Opun" pitchFamily="2" charset="-34"/>
                          <a:cs typeface="Opun" pitchFamily="2" charset="-34"/>
                        </a:rPr>
                        <a:t>S</a:t>
                      </a:r>
                      <a:r>
                        <a:rPr lang="th-TH" sz="1100" b="1" dirty="0" smtClean="0">
                          <a:latin typeface="Opun" pitchFamily="2" charset="-34"/>
                          <a:cs typeface="Opun" pitchFamily="2" charset="-34"/>
                        </a:rPr>
                        <a:t>)/คุณลักษณะ(</a:t>
                      </a:r>
                      <a:r>
                        <a:rPr lang="en-US" sz="1100" b="1" dirty="0" smtClean="0">
                          <a:latin typeface="Opun" pitchFamily="2" charset="-34"/>
                          <a:cs typeface="Opun" pitchFamily="2" charset="-34"/>
                        </a:rPr>
                        <a:t>A</a:t>
                      </a:r>
                      <a:r>
                        <a:rPr lang="th-TH" sz="1100" b="1" dirty="0" smtClean="0">
                          <a:latin typeface="Opun" pitchFamily="2" charset="-34"/>
                          <a:cs typeface="Opun" pitchFamily="2" charset="-34"/>
                        </a:rPr>
                        <a:t>)</a:t>
                      </a:r>
                      <a:r>
                        <a:rPr lang="en-US" sz="1100" b="1" dirty="0" smtClean="0">
                          <a:latin typeface="Opun" pitchFamily="2" charset="-34"/>
                          <a:cs typeface="Opun" pitchFamily="2" charset="-34"/>
                        </a:rPr>
                        <a:t>]</a:t>
                      </a:r>
                      <a:endParaRPr lang="en-US" sz="1100" b="1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dirty="0" smtClean="0">
                          <a:latin typeface="Opun" pitchFamily="2" charset="-34"/>
                          <a:cs typeface="Opun" pitchFamily="2" charset="-34"/>
                        </a:rPr>
                        <a:t>เหตุผลที่ต้องการพัฒนา</a:t>
                      </a:r>
                      <a:endParaRPr lang="en-US" sz="1100" b="1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2104843"/>
                  </a:ext>
                </a:extLst>
              </a:tr>
              <a:tr h="725500">
                <a:tc>
                  <a:txBody>
                    <a:bodyPr/>
                    <a:lstStyle/>
                    <a:p>
                      <a:pPr algn="ctr"/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1</a:t>
                      </a:r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ความรู้(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K)</a:t>
                      </a:r>
                      <a:endParaRPr lang="th-TH" sz="10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ทักษะ(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S)</a:t>
                      </a:r>
                      <a:endParaRPr lang="th-TH" sz="10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คุณลักษณะ(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A)</a:t>
                      </a:r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0629982"/>
                  </a:ext>
                </a:extLst>
              </a:tr>
              <a:tr h="725500">
                <a:tc>
                  <a:txBody>
                    <a:bodyPr/>
                    <a:lstStyle/>
                    <a:p>
                      <a:pPr algn="ctr"/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2</a:t>
                      </a:r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ความรู้(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K)</a:t>
                      </a:r>
                      <a:endParaRPr lang="th-TH" sz="10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ทักษะ(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S)</a:t>
                      </a:r>
                      <a:endParaRPr lang="th-TH" sz="10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คุณลักษณะ(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1495277"/>
                  </a:ext>
                </a:extLst>
              </a:tr>
              <a:tr h="725500">
                <a:tc>
                  <a:txBody>
                    <a:bodyPr/>
                    <a:lstStyle/>
                    <a:p>
                      <a:pPr algn="ctr"/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3</a:t>
                      </a:r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ความรู้(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K)</a:t>
                      </a:r>
                      <a:endParaRPr lang="th-TH" sz="10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ทักษะ(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S)</a:t>
                      </a:r>
                      <a:endParaRPr lang="th-TH" sz="10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คุณลักษณะ(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1858480"/>
                  </a:ext>
                </a:extLst>
              </a:tr>
              <a:tr h="725500">
                <a:tc>
                  <a:txBody>
                    <a:bodyPr/>
                    <a:lstStyle/>
                    <a:p>
                      <a:pPr algn="ctr"/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4</a:t>
                      </a:r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ความรู้(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K)</a:t>
                      </a:r>
                      <a:endParaRPr lang="th-TH" sz="10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ทักษะ(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S)</a:t>
                      </a:r>
                      <a:endParaRPr lang="th-TH" sz="10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คุณลักษณะ(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8178249"/>
                  </a:ext>
                </a:extLst>
              </a:tr>
              <a:tr h="725500">
                <a:tc>
                  <a:txBody>
                    <a:bodyPr/>
                    <a:lstStyle/>
                    <a:p>
                      <a:pPr algn="ctr"/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5</a:t>
                      </a:r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ความรู้(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K)</a:t>
                      </a:r>
                      <a:endParaRPr lang="th-TH" sz="10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ทักษะ(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S)</a:t>
                      </a:r>
                      <a:endParaRPr lang="th-TH" sz="10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คุณลักษณะ(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2364877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7680970" y="951806"/>
            <a:ext cx="4309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กลุ่ม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: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_________________________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6124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69820" y="199505"/>
            <a:ext cx="10461911" cy="623454"/>
            <a:chOff x="419449" y="249381"/>
            <a:chExt cx="10461911" cy="623454"/>
          </a:xfrm>
        </p:grpSpPr>
        <p:grpSp>
          <p:nvGrpSpPr>
            <p:cNvPr id="8" name="Group 7"/>
            <p:cNvGrpSpPr/>
            <p:nvPr/>
          </p:nvGrpSpPr>
          <p:grpSpPr>
            <a:xfrm>
              <a:off x="419449" y="249381"/>
              <a:ext cx="1750173" cy="623454"/>
              <a:chOff x="419449" y="249381"/>
              <a:chExt cx="1750173" cy="623454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419449" y="249381"/>
                <a:ext cx="1586944" cy="623454"/>
                <a:chOff x="419449" y="174566"/>
                <a:chExt cx="1883176" cy="739833"/>
              </a:xfrm>
            </p:grpSpPr>
            <p:pic>
              <p:nvPicPr>
                <p:cNvPr id="4" name="Picture 3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9449" y="174566"/>
                  <a:ext cx="733331" cy="739833"/>
                </a:xfrm>
                <a:prstGeom prst="rect">
                  <a:avLst/>
                </a:prstGeom>
              </p:spPr>
            </p:pic>
            <p:pic>
              <p:nvPicPr>
                <p:cNvPr id="5" name="Picture 4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52780" y="204944"/>
                  <a:ext cx="1149845" cy="701142"/>
                </a:xfrm>
                <a:prstGeom prst="rect">
                  <a:avLst/>
                </a:prstGeom>
              </p:spPr>
            </p:pic>
          </p:grpSp>
          <p:sp>
            <p:nvSpPr>
              <p:cNvPr id="7" name="Right Brace 6"/>
              <p:cNvSpPr/>
              <p:nvPr/>
            </p:nvSpPr>
            <p:spPr>
              <a:xfrm>
                <a:off x="2006393" y="266667"/>
                <a:ext cx="163229" cy="590849"/>
              </a:xfrm>
              <a:prstGeom prst="rightBrac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2227811" y="268891"/>
              <a:ext cx="8653549" cy="5790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th-TH" sz="1100" spc="3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โครงการพัฒนาศักยภาพและขีดความสามารถของบุคลากรสายสนับสนุน</a:t>
              </a:r>
            </a:p>
            <a:p>
              <a:pPr>
                <a:lnSpc>
                  <a:spcPct val="150000"/>
                </a:lnSpc>
              </a:pPr>
              <a:r>
                <a:rPr lang="th-TH" sz="1100" spc="3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“ทิศทางการพัฒนาบุคลากรสายสนับสนุนเพื่อร่วมสร้างมหาวิทยาลัยนเรศวรเพื่อประชาชน”</a:t>
              </a:r>
              <a:endParaRPr lang="en-US" sz="11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90945" y="989214"/>
            <a:ext cx="34580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แนวทางการพัฒนาคน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9820" y="1255426"/>
            <a:ext cx="11742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การสำรวจความต้องการในการพัฒนาสมรรถนะ/(ความรู้/ทักษะ)/</a:t>
            </a:r>
            <a:r>
              <a:rPr lang="th-TH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คุณลักษณะอื่น </a:t>
            </a:r>
            <a:r>
              <a:rPr lang="th-TH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ๆ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155779"/>
              </p:ext>
            </p:extLst>
          </p:nvPr>
        </p:nvGraphicFramePr>
        <p:xfrm>
          <a:off x="290945" y="1542419"/>
          <a:ext cx="11720941" cy="472745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89720">
                  <a:extLst>
                    <a:ext uri="{9D8B030D-6E8A-4147-A177-3AD203B41FA5}">
                      <a16:colId xmlns:a16="http://schemas.microsoft.com/office/drawing/2014/main" val="4104815556"/>
                    </a:ext>
                  </a:extLst>
                </a:gridCol>
                <a:gridCol w="3510407">
                  <a:extLst>
                    <a:ext uri="{9D8B030D-6E8A-4147-A177-3AD203B41FA5}">
                      <a16:colId xmlns:a16="http://schemas.microsoft.com/office/drawing/2014/main" val="3557180267"/>
                    </a:ext>
                  </a:extLst>
                </a:gridCol>
                <a:gridCol w="3510407">
                  <a:extLst>
                    <a:ext uri="{9D8B030D-6E8A-4147-A177-3AD203B41FA5}">
                      <a16:colId xmlns:a16="http://schemas.microsoft.com/office/drawing/2014/main" val="3307208853"/>
                    </a:ext>
                  </a:extLst>
                </a:gridCol>
                <a:gridCol w="3510407">
                  <a:extLst>
                    <a:ext uri="{9D8B030D-6E8A-4147-A177-3AD203B41FA5}">
                      <a16:colId xmlns:a16="http://schemas.microsoft.com/office/drawing/2014/main" val="607841859"/>
                    </a:ext>
                  </a:extLst>
                </a:gridCol>
              </a:tblGrid>
              <a:tr h="345219">
                <a:tc gridSpan="4">
                  <a:txBody>
                    <a:bodyPr/>
                    <a:lstStyle/>
                    <a:p>
                      <a:pPr algn="ctr"/>
                      <a:r>
                        <a:rPr lang="th-TH" sz="1200" dirty="0" smtClean="0">
                          <a:latin typeface="Opun" pitchFamily="2" charset="-34"/>
                          <a:cs typeface="Opun" pitchFamily="2" charset="-34"/>
                        </a:rPr>
                        <a:t>3. ระดับ เจ้าหน้าที่ผู้ปฏิบัติงาน</a:t>
                      </a:r>
                      <a:endParaRPr lang="th-TH" sz="1200" dirty="0" smtClean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3231674"/>
                  </a:ext>
                </a:extLst>
              </a:tr>
              <a:tr h="591287">
                <a:tc>
                  <a:txBody>
                    <a:bodyPr/>
                    <a:lstStyle/>
                    <a:p>
                      <a:pPr algn="ctr"/>
                      <a:r>
                        <a:rPr lang="th-TH" sz="1100" b="1" dirty="0" smtClean="0">
                          <a:latin typeface="Opun" pitchFamily="2" charset="-34"/>
                          <a:cs typeface="Opun" pitchFamily="2" charset="-34"/>
                        </a:rPr>
                        <a:t>ลำดับที่</a:t>
                      </a:r>
                      <a:endParaRPr lang="en-US" sz="1100" b="1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dirty="0" smtClean="0">
                          <a:latin typeface="Opun" pitchFamily="2" charset="-34"/>
                          <a:cs typeface="Opun" pitchFamily="2" charset="-34"/>
                        </a:rPr>
                        <a:t>สมรรถนะ</a:t>
                      </a:r>
                      <a:endParaRPr lang="en-US" sz="1100" b="1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h-TH" sz="1100" b="1" dirty="0" smtClean="0">
                          <a:latin typeface="Opun" pitchFamily="2" charset="-34"/>
                          <a:cs typeface="Opun" pitchFamily="2" charset="-34"/>
                        </a:rPr>
                        <a:t>ประเภทสมรรถนะ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100" b="1" dirty="0" smtClean="0">
                          <a:latin typeface="Opun" pitchFamily="2" charset="-34"/>
                          <a:cs typeface="Opun" pitchFamily="2" charset="-34"/>
                        </a:rPr>
                        <a:t>[</a:t>
                      </a:r>
                      <a:r>
                        <a:rPr lang="th-TH" sz="1100" b="1" dirty="0" smtClean="0">
                          <a:latin typeface="Opun" pitchFamily="2" charset="-34"/>
                          <a:cs typeface="Opun" pitchFamily="2" charset="-34"/>
                        </a:rPr>
                        <a:t>ความรู้(</a:t>
                      </a:r>
                      <a:r>
                        <a:rPr lang="en-US" sz="1100" b="1" dirty="0" smtClean="0">
                          <a:latin typeface="Opun" pitchFamily="2" charset="-34"/>
                          <a:cs typeface="Opun" pitchFamily="2" charset="-34"/>
                        </a:rPr>
                        <a:t>K</a:t>
                      </a:r>
                      <a:r>
                        <a:rPr lang="th-TH" sz="1100" b="1" dirty="0" smtClean="0">
                          <a:latin typeface="Opun" pitchFamily="2" charset="-34"/>
                          <a:cs typeface="Opun" pitchFamily="2" charset="-34"/>
                        </a:rPr>
                        <a:t>)/ทักษะ(</a:t>
                      </a:r>
                      <a:r>
                        <a:rPr lang="en-US" sz="1100" b="1" dirty="0" smtClean="0">
                          <a:latin typeface="Opun" pitchFamily="2" charset="-34"/>
                          <a:cs typeface="Opun" pitchFamily="2" charset="-34"/>
                        </a:rPr>
                        <a:t>S</a:t>
                      </a:r>
                      <a:r>
                        <a:rPr lang="th-TH" sz="1100" b="1" dirty="0" smtClean="0">
                          <a:latin typeface="Opun" pitchFamily="2" charset="-34"/>
                          <a:cs typeface="Opun" pitchFamily="2" charset="-34"/>
                        </a:rPr>
                        <a:t>)/คุณลักษณะ(</a:t>
                      </a:r>
                      <a:r>
                        <a:rPr lang="en-US" sz="1100" b="1" dirty="0" smtClean="0">
                          <a:latin typeface="Opun" pitchFamily="2" charset="-34"/>
                          <a:cs typeface="Opun" pitchFamily="2" charset="-34"/>
                        </a:rPr>
                        <a:t>A</a:t>
                      </a:r>
                      <a:r>
                        <a:rPr lang="th-TH" sz="1100" b="1" dirty="0" smtClean="0">
                          <a:latin typeface="Opun" pitchFamily="2" charset="-34"/>
                          <a:cs typeface="Opun" pitchFamily="2" charset="-34"/>
                        </a:rPr>
                        <a:t>)</a:t>
                      </a:r>
                      <a:r>
                        <a:rPr lang="en-US" sz="1100" b="1" dirty="0" smtClean="0">
                          <a:latin typeface="Opun" pitchFamily="2" charset="-34"/>
                          <a:cs typeface="Opun" pitchFamily="2" charset="-34"/>
                        </a:rPr>
                        <a:t>]</a:t>
                      </a:r>
                      <a:endParaRPr lang="en-US" sz="1100" b="1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dirty="0" smtClean="0">
                          <a:latin typeface="Opun" pitchFamily="2" charset="-34"/>
                          <a:cs typeface="Opun" pitchFamily="2" charset="-34"/>
                        </a:rPr>
                        <a:t>เหตุผลที่ต้องการพัฒนา</a:t>
                      </a:r>
                      <a:endParaRPr lang="en-US" sz="1100" b="1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2104843"/>
                  </a:ext>
                </a:extLst>
              </a:tr>
              <a:tr h="725500">
                <a:tc>
                  <a:txBody>
                    <a:bodyPr/>
                    <a:lstStyle/>
                    <a:p>
                      <a:pPr algn="ctr"/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1</a:t>
                      </a:r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ความรู้(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K)</a:t>
                      </a:r>
                      <a:endParaRPr lang="th-TH" sz="10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ทักษะ(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S)</a:t>
                      </a:r>
                      <a:endParaRPr lang="th-TH" sz="10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คุณลักษณะ(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A)</a:t>
                      </a:r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0629982"/>
                  </a:ext>
                </a:extLst>
              </a:tr>
              <a:tr h="725500">
                <a:tc>
                  <a:txBody>
                    <a:bodyPr/>
                    <a:lstStyle/>
                    <a:p>
                      <a:pPr algn="ctr"/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2</a:t>
                      </a:r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ความรู้(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K)</a:t>
                      </a:r>
                      <a:endParaRPr lang="th-TH" sz="10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ทักษะ(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S)</a:t>
                      </a:r>
                      <a:endParaRPr lang="th-TH" sz="10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คุณลักษณะ(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1495277"/>
                  </a:ext>
                </a:extLst>
              </a:tr>
              <a:tr h="725500">
                <a:tc>
                  <a:txBody>
                    <a:bodyPr/>
                    <a:lstStyle/>
                    <a:p>
                      <a:pPr algn="ctr"/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3</a:t>
                      </a:r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ความรู้(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K)</a:t>
                      </a:r>
                      <a:endParaRPr lang="th-TH" sz="10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ทักษะ(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S)</a:t>
                      </a:r>
                      <a:endParaRPr lang="th-TH" sz="10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คุณลักษณะ(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1858480"/>
                  </a:ext>
                </a:extLst>
              </a:tr>
              <a:tr h="725500">
                <a:tc>
                  <a:txBody>
                    <a:bodyPr/>
                    <a:lstStyle/>
                    <a:p>
                      <a:pPr algn="ctr"/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4</a:t>
                      </a:r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ความรู้(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K)</a:t>
                      </a:r>
                      <a:endParaRPr lang="th-TH" sz="10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ทักษะ(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S)</a:t>
                      </a:r>
                      <a:endParaRPr lang="th-TH" sz="10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คุณลักษณะ(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8178249"/>
                  </a:ext>
                </a:extLst>
              </a:tr>
              <a:tr h="725500">
                <a:tc>
                  <a:txBody>
                    <a:bodyPr/>
                    <a:lstStyle/>
                    <a:p>
                      <a:pPr algn="ctr"/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5</a:t>
                      </a:r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ความรู้(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K)</a:t>
                      </a:r>
                      <a:endParaRPr lang="th-TH" sz="10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ทักษะ(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S)</a:t>
                      </a:r>
                      <a:endParaRPr lang="th-TH" sz="1000" dirty="0" smtClean="0">
                        <a:latin typeface="Opun" pitchFamily="2" charset="-34"/>
                        <a:cs typeface="Opun" pitchFamily="2" charset="-34"/>
                      </a:endParaRP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th-TH" sz="1000" dirty="0" smtClean="0">
                          <a:latin typeface="Opun" pitchFamily="2" charset="-34"/>
                          <a:cs typeface="Opun" pitchFamily="2" charset="-34"/>
                        </a:rPr>
                        <a:t>คุณลักษณะ(</a:t>
                      </a:r>
                      <a:r>
                        <a:rPr lang="en-US" sz="1000" dirty="0" smtClean="0">
                          <a:latin typeface="Opun" pitchFamily="2" charset="-34"/>
                          <a:cs typeface="Opun" pitchFamily="2" charset="-34"/>
                        </a:rPr>
                        <a:t>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Opun" pitchFamily="2" charset="-34"/>
                        <a:cs typeface="Opun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2364877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7680970" y="951806"/>
            <a:ext cx="4309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กลุ่ม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: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_________________________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4611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69820" y="199505"/>
            <a:ext cx="10461911" cy="623454"/>
            <a:chOff x="419449" y="249381"/>
            <a:chExt cx="10461911" cy="623454"/>
          </a:xfrm>
        </p:grpSpPr>
        <p:grpSp>
          <p:nvGrpSpPr>
            <p:cNvPr id="8" name="Group 7"/>
            <p:cNvGrpSpPr/>
            <p:nvPr/>
          </p:nvGrpSpPr>
          <p:grpSpPr>
            <a:xfrm>
              <a:off x="419449" y="249381"/>
              <a:ext cx="1750173" cy="623454"/>
              <a:chOff x="419449" y="249381"/>
              <a:chExt cx="1750173" cy="623454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419449" y="249381"/>
                <a:ext cx="1586944" cy="623454"/>
                <a:chOff x="419449" y="174566"/>
                <a:chExt cx="1883176" cy="739833"/>
              </a:xfrm>
            </p:grpSpPr>
            <p:pic>
              <p:nvPicPr>
                <p:cNvPr id="4" name="Picture 3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9449" y="174566"/>
                  <a:ext cx="733331" cy="739833"/>
                </a:xfrm>
                <a:prstGeom prst="rect">
                  <a:avLst/>
                </a:prstGeom>
              </p:spPr>
            </p:pic>
            <p:pic>
              <p:nvPicPr>
                <p:cNvPr id="5" name="Picture 4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52780" y="204944"/>
                  <a:ext cx="1149845" cy="701142"/>
                </a:xfrm>
                <a:prstGeom prst="rect">
                  <a:avLst/>
                </a:prstGeom>
              </p:spPr>
            </p:pic>
          </p:grpSp>
          <p:sp>
            <p:nvSpPr>
              <p:cNvPr id="7" name="Right Brace 6"/>
              <p:cNvSpPr/>
              <p:nvPr/>
            </p:nvSpPr>
            <p:spPr>
              <a:xfrm>
                <a:off x="2006393" y="266667"/>
                <a:ext cx="163229" cy="590849"/>
              </a:xfrm>
              <a:prstGeom prst="rightBrac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2227811" y="268891"/>
              <a:ext cx="8653549" cy="5790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th-TH" sz="1100" spc="3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โครงการพัฒนาศักยภาพและขีดความสามารถของบุคลากรสายสนับสนุน</a:t>
              </a:r>
            </a:p>
            <a:p>
              <a:pPr>
                <a:lnSpc>
                  <a:spcPct val="150000"/>
                </a:lnSpc>
              </a:pPr>
              <a:r>
                <a:rPr lang="th-TH" sz="1100" spc="3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“ทิศทางการพัฒนาบุคลากรสายสนับสนุนเพื่อร่วมสร้างมหาวิทยาลัยนเรศวรเพื่อประชาชน”</a:t>
              </a:r>
              <a:endParaRPr lang="en-US" sz="11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132222" y="1175719"/>
            <a:ext cx="80508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กลุ่ม 1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: </a:t>
            </a:r>
            <a:r>
              <a:rPr lang="th-TH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รองอธิการบดี (ผู้ช่วยศาสตราจารย์ ดร.พีรธร  บุณยรัตพันธุ์)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: </a:t>
            </a:r>
            <a:r>
              <a:rPr lang="th-TH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จำนวน 51 คน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98274" y="2294522"/>
            <a:ext cx="5029200" cy="382592"/>
            <a:chOff x="3025837" y="1812379"/>
            <a:chExt cx="5029200" cy="382592"/>
          </a:xfrm>
        </p:grpSpPr>
        <p:sp>
          <p:nvSpPr>
            <p:cNvPr id="3" name="Action Button: Home 2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กองกลาง 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5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98274" y="2751929"/>
            <a:ext cx="5029200" cy="382592"/>
            <a:chOff x="3025837" y="1812379"/>
            <a:chExt cx="5029200" cy="382592"/>
          </a:xfrm>
        </p:grpSpPr>
        <p:sp>
          <p:nvSpPr>
            <p:cNvPr id="17" name="Action Button: Home 16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กองคลัง 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6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153896" y="2294522"/>
            <a:ext cx="5029200" cy="382592"/>
            <a:chOff x="3025837" y="1812379"/>
            <a:chExt cx="5029200" cy="382592"/>
          </a:xfrm>
        </p:grpSpPr>
        <p:sp>
          <p:nvSpPr>
            <p:cNvPr id="20" name="Action Button: Home 19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โรงเรียนมัธยมสาธิตมหาวิทยาลัยนเรศวร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2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98274" y="3650323"/>
            <a:ext cx="5029200" cy="382592"/>
            <a:chOff x="3025837" y="1812379"/>
            <a:chExt cx="5029200" cy="382592"/>
          </a:xfrm>
        </p:grpSpPr>
        <p:sp>
          <p:nvSpPr>
            <p:cNvPr id="23" name="Action Button: Home 22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กองการบริหารงานบุคคล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2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98274" y="4099211"/>
            <a:ext cx="5029200" cy="382592"/>
            <a:chOff x="3025837" y="1812379"/>
            <a:chExt cx="5029200" cy="382592"/>
          </a:xfrm>
        </p:grpSpPr>
        <p:sp>
          <p:nvSpPr>
            <p:cNvPr id="26" name="Action Button: Home 25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กองกฎหมาย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3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98274" y="3193534"/>
            <a:ext cx="5029200" cy="382592"/>
            <a:chOff x="3025837" y="1812379"/>
            <a:chExt cx="5029200" cy="382592"/>
          </a:xfrm>
        </p:grpSpPr>
        <p:sp>
          <p:nvSpPr>
            <p:cNvPr id="29" name="Action Button: Home 28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กองแผนงาน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4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98274" y="4556618"/>
            <a:ext cx="5029200" cy="382592"/>
            <a:chOff x="3025837" y="1812379"/>
            <a:chExt cx="5029200" cy="382592"/>
          </a:xfrm>
        </p:grpSpPr>
        <p:sp>
          <p:nvSpPr>
            <p:cNvPr id="32" name="Action Button: Home 31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กองส่งเสริมการบริการวิชาการ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5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153896" y="2747153"/>
            <a:ext cx="6816431" cy="382592"/>
            <a:chOff x="5153896" y="2173570"/>
            <a:chExt cx="6816431" cy="382592"/>
          </a:xfrm>
        </p:grpSpPr>
        <p:sp>
          <p:nvSpPr>
            <p:cNvPr id="35" name="Action Button: Home 34">
              <a:hlinkClick r:id="" action="ppaction://hlinkshowjump?jump=firstslide" highlightClick="1"/>
            </p:cNvPr>
            <p:cNvSpPr/>
            <p:nvPr/>
          </p:nvSpPr>
          <p:spPr>
            <a:xfrm>
              <a:off x="5153896" y="2173570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552907" y="2248385"/>
              <a:ext cx="64174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โรงเรียนมัธยมสาธิตมหาวิทยาลัยนเรศวร (ปฐมวัยและประถมศึกษา)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3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153896" y="3188552"/>
            <a:ext cx="6542111" cy="382592"/>
            <a:chOff x="5153896" y="2173570"/>
            <a:chExt cx="6542111" cy="382592"/>
          </a:xfrm>
        </p:grpSpPr>
        <p:sp>
          <p:nvSpPr>
            <p:cNvPr id="39" name="Action Button: Home 38">
              <a:hlinkClick r:id="" action="ppaction://hlinkshowjump?jump=firstslide" highlightClick="1"/>
            </p:cNvPr>
            <p:cNvSpPr/>
            <p:nvPr/>
          </p:nvSpPr>
          <p:spPr>
            <a:xfrm>
              <a:off x="5153896" y="2173570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552907" y="2248385"/>
              <a:ext cx="61431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คณะบริหารธุรกิจ เศรษฐศาสตร์และการสื่อสาร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8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153896" y="3662905"/>
            <a:ext cx="6542111" cy="382592"/>
            <a:chOff x="5153896" y="2173570"/>
            <a:chExt cx="6542111" cy="382592"/>
          </a:xfrm>
        </p:grpSpPr>
        <p:sp>
          <p:nvSpPr>
            <p:cNvPr id="45" name="Action Button: Home 44">
              <a:hlinkClick r:id="" action="ppaction://hlinkshowjump?jump=firstslide" highlightClick="1"/>
            </p:cNvPr>
            <p:cNvSpPr/>
            <p:nvPr/>
          </p:nvSpPr>
          <p:spPr>
            <a:xfrm>
              <a:off x="5153896" y="2173570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552907" y="2248385"/>
              <a:ext cx="61431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คณะทันตแพทยศาสตร์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6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153896" y="4132894"/>
            <a:ext cx="6542111" cy="382592"/>
            <a:chOff x="5153896" y="2173570"/>
            <a:chExt cx="6542111" cy="382592"/>
          </a:xfrm>
        </p:grpSpPr>
        <p:sp>
          <p:nvSpPr>
            <p:cNvPr id="48" name="Action Button: Home 47">
              <a:hlinkClick r:id="" action="ppaction://hlinkshowjump?jump=firstslide" highlightClick="1"/>
            </p:cNvPr>
            <p:cNvSpPr/>
            <p:nvPr/>
          </p:nvSpPr>
          <p:spPr>
            <a:xfrm>
              <a:off x="5153896" y="2173570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552907" y="2248385"/>
              <a:ext cx="61431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คณะสถาปัตยกรรมศาสตร์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3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399011" y="1632508"/>
            <a:ext cx="114216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ผู้ช่วยศาสตราจารย์ ดร.ยุวยงค์  จันทรวิจิตร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: </a:t>
            </a:r>
            <a:r>
              <a:rPr lang="th-TH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ประธานคณะกรรมการกำหนดนโยบายและประเมินติดตามผลการบริการวิชาการ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5153896" y="4594025"/>
            <a:ext cx="5810591" cy="382592"/>
            <a:chOff x="698274" y="2643652"/>
            <a:chExt cx="5810591" cy="382592"/>
          </a:xfrm>
        </p:grpSpPr>
        <p:sp>
          <p:nvSpPr>
            <p:cNvPr id="53" name="Action Button: Home 52">
              <a:hlinkClick r:id="" action="ppaction://hlinkshowjump?jump=firstslide" highlightClick="1"/>
            </p:cNvPr>
            <p:cNvSpPr/>
            <p:nvPr/>
          </p:nvSpPr>
          <p:spPr>
            <a:xfrm>
              <a:off x="698274" y="2643652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097285" y="2718467"/>
              <a:ext cx="54115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วิทยาลัยพลังงานทดแทนและสมาร์ตกริดเทคโนโลยี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4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282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69820" y="199505"/>
            <a:ext cx="10461911" cy="623454"/>
            <a:chOff x="419449" y="249381"/>
            <a:chExt cx="10461911" cy="623454"/>
          </a:xfrm>
        </p:grpSpPr>
        <p:grpSp>
          <p:nvGrpSpPr>
            <p:cNvPr id="8" name="Group 7"/>
            <p:cNvGrpSpPr/>
            <p:nvPr/>
          </p:nvGrpSpPr>
          <p:grpSpPr>
            <a:xfrm>
              <a:off x="419449" y="249381"/>
              <a:ext cx="1750173" cy="623454"/>
              <a:chOff x="419449" y="249381"/>
              <a:chExt cx="1750173" cy="623454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419449" y="249381"/>
                <a:ext cx="1586944" cy="623454"/>
                <a:chOff x="419449" y="174566"/>
                <a:chExt cx="1883176" cy="739833"/>
              </a:xfrm>
            </p:grpSpPr>
            <p:pic>
              <p:nvPicPr>
                <p:cNvPr id="4" name="Picture 3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9449" y="174566"/>
                  <a:ext cx="733331" cy="739833"/>
                </a:xfrm>
                <a:prstGeom prst="rect">
                  <a:avLst/>
                </a:prstGeom>
              </p:spPr>
            </p:pic>
            <p:pic>
              <p:nvPicPr>
                <p:cNvPr id="5" name="Picture 4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52780" y="204944"/>
                  <a:ext cx="1149845" cy="701142"/>
                </a:xfrm>
                <a:prstGeom prst="rect">
                  <a:avLst/>
                </a:prstGeom>
              </p:spPr>
            </p:pic>
          </p:grpSp>
          <p:sp>
            <p:nvSpPr>
              <p:cNvPr id="7" name="Right Brace 6"/>
              <p:cNvSpPr/>
              <p:nvPr/>
            </p:nvSpPr>
            <p:spPr>
              <a:xfrm>
                <a:off x="2006393" y="266667"/>
                <a:ext cx="163229" cy="590849"/>
              </a:xfrm>
              <a:prstGeom prst="rightBrac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2227811" y="268891"/>
              <a:ext cx="8653549" cy="5790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th-TH" sz="1100" spc="3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โครงการพัฒนาศักยภาพและขีดความสามารถของบุคลากรสายสนับสนุน</a:t>
              </a:r>
            </a:p>
            <a:p>
              <a:pPr>
                <a:lnSpc>
                  <a:spcPct val="150000"/>
                </a:lnSpc>
              </a:pPr>
              <a:r>
                <a:rPr lang="th-TH" sz="1100" spc="3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“ทิศทางการพัฒนาบุคลากรสายสนับสนุนเพื่อร่วมสร้างมหาวิทยาลัยนเรศวรเพื่อประชาชน”</a:t>
              </a:r>
              <a:endParaRPr lang="en-US" sz="11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714112" y="1168485"/>
            <a:ext cx="7090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กลุ่ม 2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: </a:t>
            </a:r>
            <a:r>
              <a:rPr lang="th-TH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รองอธิการบดี (รองศาสตราจารย์ ดร.วารีรัตน์  แก้วอุไร)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: </a:t>
            </a:r>
            <a:r>
              <a:rPr lang="th-TH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จำนวน 60 คน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98274" y="2361012"/>
            <a:ext cx="5029200" cy="382592"/>
            <a:chOff x="3025837" y="1812379"/>
            <a:chExt cx="5029200" cy="382592"/>
          </a:xfrm>
        </p:grpSpPr>
        <p:sp>
          <p:nvSpPr>
            <p:cNvPr id="3" name="Action Button: Home 2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กองบริการการศึกษา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4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98274" y="2818419"/>
            <a:ext cx="5029200" cy="382592"/>
            <a:chOff x="3025837" y="1812379"/>
            <a:chExt cx="5029200" cy="382592"/>
          </a:xfrm>
        </p:grpSpPr>
        <p:sp>
          <p:nvSpPr>
            <p:cNvPr id="17" name="Action Button: Home 16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กองตรวจสอบและกำกับกิจการมหาวิทยาลัย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2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98274" y="3276032"/>
            <a:ext cx="5029200" cy="382592"/>
            <a:chOff x="3025837" y="1812379"/>
            <a:chExt cx="5029200" cy="382592"/>
          </a:xfrm>
        </p:grpSpPr>
        <p:sp>
          <p:nvSpPr>
            <p:cNvPr id="32" name="Action Button: Home 31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บัณฑิตวิทยาลัย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6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059983" y="3743617"/>
            <a:ext cx="5029200" cy="382592"/>
            <a:chOff x="3025837" y="1812379"/>
            <a:chExt cx="5029200" cy="382592"/>
          </a:xfrm>
        </p:grpSpPr>
        <p:sp>
          <p:nvSpPr>
            <p:cNvPr id="35" name="Action Button: Home 34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วิทยาลัยนานาชาติ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5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059983" y="2361012"/>
            <a:ext cx="5029200" cy="382592"/>
            <a:chOff x="3025837" y="1812379"/>
            <a:chExt cx="5029200" cy="382592"/>
          </a:xfrm>
        </p:grpSpPr>
        <p:sp>
          <p:nvSpPr>
            <p:cNvPr id="38" name="Action Button: Home 37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คณะแพทยศาสตร์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33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059983" y="3287434"/>
            <a:ext cx="5029200" cy="382592"/>
            <a:chOff x="3025837" y="1812379"/>
            <a:chExt cx="5029200" cy="382592"/>
          </a:xfrm>
        </p:grpSpPr>
        <p:sp>
          <p:nvSpPr>
            <p:cNvPr id="44" name="Action Button: Home 43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คณะวิศวกรรมศาสตร์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5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349139" y="1674259"/>
            <a:ext cx="114216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รองศาสตราจารย์ ดร.พยุง  ซีดาร์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: </a:t>
            </a:r>
            <a:r>
              <a:rPr lang="th-TH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ประธานคณะกรรมการกำหนดนโยบายและประเมินติดตามผลการผลิตบัณฑิต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6059983" y="2824326"/>
            <a:ext cx="5029200" cy="382592"/>
            <a:chOff x="3025837" y="1812379"/>
            <a:chExt cx="5029200" cy="382592"/>
          </a:xfrm>
        </p:grpSpPr>
        <p:sp>
          <p:nvSpPr>
            <p:cNvPr id="48" name="Action Button: Home 47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คณะพยาบาลศาสตร์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5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 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44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69820" y="199505"/>
            <a:ext cx="10461911" cy="623454"/>
            <a:chOff x="419449" y="249381"/>
            <a:chExt cx="10461911" cy="623454"/>
          </a:xfrm>
        </p:grpSpPr>
        <p:grpSp>
          <p:nvGrpSpPr>
            <p:cNvPr id="8" name="Group 7"/>
            <p:cNvGrpSpPr/>
            <p:nvPr/>
          </p:nvGrpSpPr>
          <p:grpSpPr>
            <a:xfrm>
              <a:off x="419449" y="249381"/>
              <a:ext cx="1750173" cy="623454"/>
              <a:chOff x="419449" y="249381"/>
              <a:chExt cx="1750173" cy="623454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419449" y="249381"/>
                <a:ext cx="1586944" cy="623454"/>
                <a:chOff x="419449" y="174566"/>
                <a:chExt cx="1883176" cy="739833"/>
              </a:xfrm>
            </p:grpSpPr>
            <p:pic>
              <p:nvPicPr>
                <p:cNvPr id="4" name="Picture 3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9449" y="174566"/>
                  <a:ext cx="733331" cy="739833"/>
                </a:xfrm>
                <a:prstGeom prst="rect">
                  <a:avLst/>
                </a:prstGeom>
              </p:spPr>
            </p:pic>
            <p:pic>
              <p:nvPicPr>
                <p:cNvPr id="5" name="Picture 4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52780" y="204944"/>
                  <a:ext cx="1149845" cy="701142"/>
                </a:xfrm>
                <a:prstGeom prst="rect">
                  <a:avLst/>
                </a:prstGeom>
              </p:spPr>
            </p:pic>
          </p:grpSp>
          <p:sp>
            <p:nvSpPr>
              <p:cNvPr id="7" name="Right Brace 6"/>
              <p:cNvSpPr/>
              <p:nvPr/>
            </p:nvSpPr>
            <p:spPr>
              <a:xfrm>
                <a:off x="2006393" y="266667"/>
                <a:ext cx="163229" cy="590849"/>
              </a:xfrm>
              <a:prstGeom prst="rightBrac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2227811" y="268891"/>
              <a:ext cx="8653549" cy="5790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th-TH" sz="1100" spc="3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โครงการพัฒนาศักยภาพและขีดความสามารถของบุคลากรสายสนับสนุน</a:t>
              </a:r>
            </a:p>
            <a:p>
              <a:pPr>
                <a:lnSpc>
                  <a:spcPct val="150000"/>
                </a:lnSpc>
              </a:pPr>
              <a:r>
                <a:rPr lang="th-TH" sz="1100" spc="3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“ทิศทางการพัฒนาบุคลากรสายสนับสนุนเพื่อร่วมสร้างมหาวิทยาลัยนเรศวรเพื่อประชาชน”</a:t>
              </a:r>
              <a:endParaRPr lang="en-US" sz="11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424848" y="1151311"/>
            <a:ext cx="6583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กลุ่ม 3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: </a:t>
            </a:r>
            <a:r>
              <a:rPr lang="th-TH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รองอธิการบดี (ศาสตราจารย์ ดร.จิรวัฒน์  พิระสันต์)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: </a:t>
            </a:r>
            <a:r>
              <a:rPr lang="th-TH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จำนวน 51 คน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98274" y="2269582"/>
            <a:ext cx="5029200" cy="382592"/>
            <a:chOff x="3025837" y="1812379"/>
            <a:chExt cx="5029200" cy="382592"/>
          </a:xfrm>
        </p:grpSpPr>
        <p:sp>
          <p:nvSpPr>
            <p:cNvPr id="3" name="Action Button: Home 2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กองส่งเสริมศิลปวัฒนธรรม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3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98274" y="2726989"/>
            <a:ext cx="5029200" cy="382592"/>
            <a:chOff x="3025837" y="1812379"/>
            <a:chExt cx="5029200" cy="382592"/>
          </a:xfrm>
        </p:grpSpPr>
        <p:sp>
          <p:nvSpPr>
            <p:cNvPr id="17" name="Action Button: Home 16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กองกิจการนิสิต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4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059983" y="2288080"/>
            <a:ext cx="5810591" cy="382592"/>
            <a:chOff x="698274" y="2643652"/>
            <a:chExt cx="5810591" cy="382592"/>
          </a:xfrm>
        </p:grpSpPr>
        <p:sp>
          <p:nvSpPr>
            <p:cNvPr id="32" name="Action Button: Home 31">
              <a:hlinkClick r:id="" action="ppaction://hlinkshowjump?jump=firstslide" highlightClick="1"/>
            </p:cNvPr>
            <p:cNvSpPr/>
            <p:nvPr/>
          </p:nvSpPr>
          <p:spPr>
            <a:xfrm>
              <a:off x="698274" y="2643652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97285" y="2718467"/>
              <a:ext cx="54115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คณะเกษตรศาสตร์ ทรัพยากรธรรมชาติ และสิ่งแวดล้อม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5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98274" y="3192295"/>
            <a:ext cx="5810591" cy="382592"/>
            <a:chOff x="698274" y="2643652"/>
            <a:chExt cx="5810591" cy="382592"/>
          </a:xfrm>
        </p:grpSpPr>
        <p:sp>
          <p:nvSpPr>
            <p:cNvPr id="35" name="Action Button: Home 34">
              <a:hlinkClick r:id="" action="ppaction://hlinkshowjump?jump=firstslide" highlightClick="1"/>
            </p:cNvPr>
            <p:cNvSpPr/>
            <p:nvPr/>
          </p:nvSpPr>
          <p:spPr>
            <a:xfrm>
              <a:off x="698274" y="2643652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097285" y="2718467"/>
              <a:ext cx="54115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สำนักหอสมุด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10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059983" y="2746187"/>
            <a:ext cx="5810591" cy="382592"/>
            <a:chOff x="698274" y="2643652"/>
            <a:chExt cx="5810591" cy="382592"/>
          </a:xfrm>
        </p:grpSpPr>
        <p:sp>
          <p:nvSpPr>
            <p:cNvPr id="41" name="Action Button: Home 40">
              <a:hlinkClick r:id="" action="ppaction://hlinkshowjump?jump=firstslide" highlightClick="1"/>
            </p:cNvPr>
            <p:cNvSpPr/>
            <p:nvPr/>
          </p:nvSpPr>
          <p:spPr>
            <a:xfrm>
              <a:off x="698274" y="2643652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097285" y="2718467"/>
              <a:ext cx="54115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คณะมนุษยศาสตร์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7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399011" y="1632508"/>
            <a:ext cx="115546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รองศาสตราจารย์ ดร.กาญจนา  วิชญาปกรณ์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: </a:t>
            </a:r>
            <a:r>
              <a:rPr lang="th-TH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ประธานคณะกรรมการกำหนดนโยบายและประเมินติดตามผลการทำนุบำรุงศิลปวัฒนธรรม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6059983" y="3659568"/>
            <a:ext cx="5029200" cy="382592"/>
            <a:chOff x="3025837" y="1812379"/>
            <a:chExt cx="5029200" cy="382592"/>
          </a:xfrm>
        </p:grpSpPr>
        <p:sp>
          <p:nvSpPr>
            <p:cNvPr id="60" name="Action Button: Home 59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คณะสังคมศาสตร์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9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 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6059983" y="4115834"/>
            <a:ext cx="5029200" cy="382592"/>
            <a:chOff x="3025837" y="1812379"/>
            <a:chExt cx="5029200" cy="382592"/>
          </a:xfrm>
        </p:grpSpPr>
        <p:sp>
          <p:nvSpPr>
            <p:cNvPr id="63" name="Action Button: Home 62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คณะนิติศาสตร์ 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6 </a:t>
              </a:r>
              <a:r>
                <a:rPr lang="th-TH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 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6062629" y="3202060"/>
            <a:ext cx="5810591" cy="382592"/>
            <a:chOff x="698274" y="2643652"/>
            <a:chExt cx="5810591" cy="382592"/>
          </a:xfrm>
        </p:grpSpPr>
        <p:sp>
          <p:nvSpPr>
            <p:cNvPr id="66" name="Action Button: Home 65">
              <a:hlinkClick r:id="" action="ppaction://hlinkshowjump?jump=firstslide" highlightClick="1"/>
            </p:cNvPr>
            <p:cNvSpPr/>
            <p:nvPr/>
          </p:nvSpPr>
          <p:spPr>
            <a:xfrm>
              <a:off x="698274" y="2643652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097285" y="2718467"/>
              <a:ext cx="54115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คณะศึกษาศาสตร์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7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027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69820" y="199505"/>
            <a:ext cx="10461911" cy="623454"/>
            <a:chOff x="419449" y="249381"/>
            <a:chExt cx="10461911" cy="623454"/>
          </a:xfrm>
        </p:grpSpPr>
        <p:grpSp>
          <p:nvGrpSpPr>
            <p:cNvPr id="8" name="Group 7"/>
            <p:cNvGrpSpPr/>
            <p:nvPr/>
          </p:nvGrpSpPr>
          <p:grpSpPr>
            <a:xfrm>
              <a:off x="419449" y="249381"/>
              <a:ext cx="1750173" cy="623454"/>
              <a:chOff x="419449" y="249381"/>
              <a:chExt cx="1750173" cy="623454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419449" y="249381"/>
                <a:ext cx="1586944" cy="623454"/>
                <a:chOff x="419449" y="174566"/>
                <a:chExt cx="1883176" cy="739833"/>
              </a:xfrm>
            </p:grpSpPr>
            <p:pic>
              <p:nvPicPr>
                <p:cNvPr id="4" name="Picture 3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9449" y="174566"/>
                  <a:ext cx="733331" cy="739833"/>
                </a:xfrm>
                <a:prstGeom prst="rect">
                  <a:avLst/>
                </a:prstGeom>
              </p:spPr>
            </p:pic>
            <p:pic>
              <p:nvPicPr>
                <p:cNvPr id="5" name="Picture 4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52780" y="204944"/>
                  <a:ext cx="1149845" cy="701142"/>
                </a:xfrm>
                <a:prstGeom prst="rect">
                  <a:avLst/>
                </a:prstGeom>
              </p:spPr>
            </p:pic>
          </p:grpSp>
          <p:sp>
            <p:nvSpPr>
              <p:cNvPr id="7" name="Right Brace 6"/>
              <p:cNvSpPr/>
              <p:nvPr/>
            </p:nvSpPr>
            <p:spPr>
              <a:xfrm>
                <a:off x="2006393" y="266667"/>
                <a:ext cx="163229" cy="590849"/>
              </a:xfrm>
              <a:prstGeom prst="rightBrac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2227811" y="268891"/>
              <a:ext cx="8653549" cy="5790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th-TH" sz="1100" spc="3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โครงการพัฒนาศักยภาพและขีดความสามารถของบุคลากรสายสนับสนุน</a:t>
              </a:r>
            </a:p>
            <a:p>
              <a:pPr>
                <a:lnSpc>
                  <a:spcPct val="150000"/>
                </a:lnSpc>
              </a:pPr>
              <a:r>
                <a:rPr lang="th-TH" sz="1100" spc="3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“ทิศทางการพัฒนาบุคลากรสายสนับสนุนเพื่อร่วมสร้างมหาวิทยาลัยนเรศวรเพื่อประชาชน”</a:t>
              </a:r>
              <a:endParaRPr lang="en-US" sz="11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87795" y="3474929"/>
            <a:ext cx="5029200" cy="382592"/>
            <a:chOff x="3025837" y="1812379"/>
            <a:chExt cx="5029200" cy="382592"/>
          </a:xfrm>
        </p:grpSpPr>
        <p:sp>
          <p:nvSpPr>
            <p:cNvPr id="3" name="Action Button: Home 2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กองการถ่ายทอดเทคโนโลยี 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2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 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887795" y="3932336"/>
            <a:ext cx="5029200" cy="382592"/>
            <a:chOff x="3025837" y="1812379"/>
            <a:chExt cx="5029200" cy="382592"/>
          </a:xfrm>
        </p:grpSpPr>
        <p:sp>
          <p:nvSpPr>
            <p:cNvPr id="17" name="Action Button: Home 16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กองพัฒนาภาษาและกิจการต่างประเทศ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2 </a:t>
              </a:r>
              <a:r>
                <a:rPr lang="th-TH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136371" y="1481599"/>
            <a:ext cx="213840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กลุ่ม 4 </a:t>
            </a:r>
            <a:r>
              <a:rPr lang="en-U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: </a:t>
            </a:r>
            <a:r>
              <a:rPr lang="th-TH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ผู้ช่วยอธิการบดี</a:t>
            </a:r>
            <a:endParaRPr lang="en-US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</p:txBody>
      </p:sp>
      <p:sp>
        <p:nvSpPr>
          <p:cNvPr id="2" name="Line Callout 1 (Accent Bar) 1"/>
          <p:cNvSpPr/>
          <p:nvPr/>
        </p:nvSpPr>
        <p:spPr>
          <a:xfrm>
            <a:off x="4492290" y="1062526"/>
            <a:ext cx="4660021" cy="1064030"/>
          </a:xfrm>
          <a:prstGeom prst="accentCallout1">
            <a:avLst>
              <a:gd name="adj1" fmla="val 50001"/>
              <a:gd name="adj2" fmla="val 247"/>
              <a:gd name="adj3" fmla="val 50000"/>
              <a:gd name="adj4" fmla="val -641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th-TH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ผู้ช่วย</a:t>
            </a:r>
            <a:r>
              <a:rPr lang="th-TH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ศาสตราจารย์ ดร.สุรเชษฐ์  กานต์</a:t>
            </a:r>
            <a:r>
              <a:rPr lang="th-TH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ประชา</a:t>
            </a:r>
            <a:endParaRPr lang="th-TH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  <a:p>
            <a:pPr>
              <a:lnSpc>
                <a:spcPct val="150000"/>
              </a:lnSpc>
            </a:pPr>
            <a:r>
              <a:rPr lang="th-TH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ผู้ช่วย</a:t>
            </a:r>
            <a:r>
              <a:rPr lang="th-TH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ศาสตราจารย์ ดร.ดลเดช  ตั้งตระการ</a:t>
            </a:r>
            <a:r>
              <a:rPr lang="th-TH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พงษ์</a:t>
            </a:r>
            <a:endParaRPr lang="th-TH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  <a:p>
            <a:pPr>
              <a:lnSpc>
                <a:spcPct val="150000"/>
              </a:lnSpc>
            </a:pPr>
            <a:r>
              <a:rPr lang="th-TH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ผู้ช่วย</a:t>
            </a:r>
            <a:r>
              <a:rPr lang="th-TH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ศาสตราจารย์ นายแพทย์ ยุทธพงศ์ </a:t>
            </a:r>
            <a:r>
              <a:rPr lang="th-TH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พุทธรักษา</a:t>
            </a:r>
          </a:p>
          <a:p>
            <a:pPr>
              <a:lnSpc>
                <a:spcPct val="150000"/>
              </a:lnSpc>
            </a:pPr>
            <a:r>
              <a:rPr lang="th-TH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ดร.วร</a:t>
            </a:r>
            <a:r>
              <a:rPr lang="th-TH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เดช  ณ กรม</a:t>
            </a:r>
            <a:endParaRPr lang="en-US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87795" y="4389949"/>
            <a:ext cx="5029200" cy="382592"/>
            <a:chOff x="3025837" y="1812379"/>
            <a:chExt cx="5029200" cy="382592"/>
          </a:xfrm>
        </p:grpSpPr>
        <p:sp>
          <p:nvSpPr>
            <p:cNvPr id="21" name="Action Button: Home 20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กองการวิจัยและนวัตกรรม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4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 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887795" y="4855936"/>
            <a:ext cx="5029200" cy="382592"/>
            <a:chOff x="3025837" y="1812379"/>
            <a:chExt cx="5029200" cy="382592"/>
          </a:xfrm>
        </p:grpSpPr>
        <p:sp>
          <p:nvSpPr>
            <p:cNvPr id="24" name="Action Button: Home 23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กองอาคารสถานที่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8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 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887795" y="5321717"/>
            <a:ext cx="5029200" cy="382592"/>
            <a:chOff x="3025837" y="1812379"/>
            <a:chExt cx="5029200" cy="382592"/>
          </a:xfrm>
        </p:grpSpPr>
        <p:sp>
          <p:nvSpPr>
            <p:cNvPr id="27" name="Action Button: Home 26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กองบริการเทคโนโลยีสารสนเทศและการสื่อสาร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4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 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887795" y="5784838"/>
            <a:ext cx="5029200" cy="382592"/>
            <a:chOff x="3025837" y="1812379"/>
            <a:chExt cx="5029200" cy="382592"/>
          </a:xfrm>
        </p:grpSpPr>
        <p:sp>
          <p:nvSpPr>
            <p:cNvPr id="33" name="Action Button: Home 32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สถานสัตว์ทดลองเพื่อการวิจัย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1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 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168047" y="4832169"/>
            <a:ext cx="5029200" cy="382592"/>
            <a:chOff x="3025837" y="1812379"/>
            <a:chExt cx="5029200" cy="382592"/>
          </a:xfrm>
        </p:grpSpPr>
        <p:sp>
          <p:nvSpPr>
            <p:cNvPr id="39" name="Action Button: Home 38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คณะวิทยาศาสตร์การแพทย์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8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 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168047" y="5733680"/>
            <a:ext cx="5029200" cy="382592"/>
            <a:chOff x="3025837" y="1812379"/>
            <a:chExt cx="5029200" cy="382592"/>
          </a:xfrm>
        </p:grpSpPr>
        <p:sp>
          <p:nvSpPr>
            <p:cNvPr id="45" name="Action Button: Home 44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วิทยาลัยโลจิสติกส์และโซ่อุปทาน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6 </a:t>
              </a:r>
              <a:r>
                <a:rPr lang="th-TH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 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9653724" y="1640893"/>
            <a:ext cx="154352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: </a:t>
            </a:r>
            <a:r>
              <a:rPr lang="th-TH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จำนวน  64 คน</a:t>
            </a:r>
            <a:endParaRPr lang="en-US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69821" y="3004313"/>
            <a:ext cx="11708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รองศาสตราจารย์ แพทย์หญิง ดร.สุธาทิพย์  พงษ์เจริญ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: </a:t>
            </a:r>
            <a:r>
              <a:rPr lang="th-TH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ประธานคณะกรรมการกำหนดนโยบายและประเมินติดตามผลการวิจัยและนวัตกรรม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6168047" y="3474929"/>
            <a:ext cx="6542111" cy="382592"/>
            <a:chOff x="5153896" y="2173570"/>
            <a:chExt cx="6542111" cy="382592"/>
          </a:xfrm>
        </p:grpSpPr>
        <p:sp>
          <p:nvSpPr>
            <p:cNvPr id="57" name="Action Button: Home 56">
              <a:hlinkClick r:id="" action="ppaction://hlinkshowjump?jump=firstslide" highlightClick="1"/>
            </p:cNvPr>
            <p:cNvSpPr/>
            <p:nvPr/>
          </p:nvSpPr>
          <p:spPr>
            <a:xfrm>
              <a:off x="5153896" y="2173570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552907" y="2248385"/>
              <a:ext cx="61431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คณะเภสัชศาสตร์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8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6168047" y="6191338"/>
            <a:ext cx="5029200" cy="382592"/>
            <a:chOff x="3025837" y="1812379"/>
            <a:chExt cx="5029200" cy="382592"/>
          </a:xfrm>
        </p:grpSpPr>
        <p:sp>
          <p:nvSpPr>
            <p:cNvPr id="60" name="Action Button: Home 59">
              <a:hlinkClick r:id="" action="ppaction://hlinkshowjump?jump=firstslide" highlightClick="1"/>
            </p:cNvPr>
            <p:cNvSpPr/>
            <p:nvPr/>
          </p:nvSpPr>
          <p:spPr>
            <a:xfrm>
              <a:off x="3025837" y="1812379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424848" y="1887194"/>
              <a:ext cx="46301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วิทยาลัยเพื่อการค้นคว้าระดับรากฐาน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2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6168047" y="5284206"/>
            <a:ext cx="5810591" cy="382592"/>
            <a:chOff x="698274" y="2643652"/>
            <a:chExt cx="5810591" cy="382592"/>
          </a:xfrm>
        </p:grpSpPr>
        <p:sp>
          <p:nvSpPr>
            <p:cNvPr id="63" name="Action Button: Home 62">
              <a:hlinkClick r:id="" action="ppaction://hlinkshowjump?jump=firstslide" highlightClick="1"/>
            </p:cNvPr>
            <p:cNvSpPr/>
            <p:nvPr/>
          </p:nvSpPr>
          <p:spPr>
            <a:xfrm>
              <a:off x="698274" y="2643652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097285" y="2718467"/>
              <a:ext cx="54115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คณะวิทยาศาสตร์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7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6168047" y="3922066"/>
            <a:ext cx="5810591" cy="382592"/>
            <a:chOff x="698274" y="2643652"/>
            <a:chExt cx="5810591" cy="382592"/>
          </a:xfrm>
        </p:grpSpPr>
        <p:sp>
          <p:nvSpPr>
            <p:cNvPr id="66" name="Action Button: Home 65">
              <a:hlinkClick r:id="" action="ppaction://hlinkshowjump?jump=firstslide" highlightClick="1"/>
            </p:cNvPr>
            <p:cNvSpPr/>
            <p:nvPr/>
          </p:nvSpPr>
          <p:spPr>
            <a:xfrm>
              <a:off x="698274" y="2643652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097285" y="2718467"/>
              <a:ext cx="54115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คณะสหเวชศาสตร์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6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6168047" y="4374762"/>
            <a:ext cx="5810591" cy="382592"/>
            <a:chOff x="698274" y="2643652"/>
            <a:chExt cx="5810591" cy="382592"/>
          </a:xfrm>
        </p:grpSpPr>
        <p:sp>
          <p:nvSpPr>
            <p:cNvPr id="69" name="Action Button: Home 68">
              <a:hlinkClick r:id="" action="ppaction://hlinkshowjump?jump=firstslide" highlightClick="1"/>
            </p:cNvPr>
            <p:cNvSpPr/>
            <p:nvPr/>
          </p:nvSpPr>
          <p:spPr>
            <a:xfrm>
              <a:off x="698274" y="2643652"/>
              <a:ext cx="399011" cy="307571"/>
            </a:xfrm>
            <a:prstGeom prst="actionButtonHom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097285" y="2718467"/>
              <a:ext cx="54115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คณะสาธารณสุขศาสตร์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: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6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 </a:t>
              </a:r>
              <a:r>
                <a:rPr lang="th-TH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un" pitchFamily="2" charset="-34"/>
                  <a:cs typeface="Opun" pitchFamily="2" charset="-34"/>
                </a:rPr>
                <a:t>คน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endParaRPr>
            </a:p>
          </p:txBody>
        </p:sp>
      </p:grpSp>
      <p:sp>
        <p:nvSpPr>
          <p:cNvPr id="72" name="Line Callout 1 (Accent Bar) 71"/>
          <p:cNvSpPr/>
          <p:nvPr/>
        </p:nvSpPr>
        <p:spPr>
          <a:xfrm>
            <a:off x="4492289" y="2338624"/>
            <a:ext cx="4660021" cy="213935"/>
          </a:xfrm>
          <a:prstGeom prst="accentCallout1">
            <a:avLst>
              <a:gd name="adj1" fmla="val 50001"/>
              <a:gd name="adj2" fmla="val 247"/>
              <a:gd name="adj3" fmla="val 50000"/>
              <a:gd name="adj4" fmla="val -641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th-TH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นายประจินต์  เมฆสุธีพิทักษ์</a:t>
            </a:r>
            <a:endParaRPr lang="en-US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463040" y="2330779"/>
            <a:ext cx="281173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un" pitchFamily="2" charset="-34"/>
                <a:cs typeface="Opun" pitchFamily="2" charset="-34"/>
              </a:rPr>
              <a:t>ผู้อำนวยการสำนักงานอธิการบดี</a:t>
            </a:r>
            <a:endParaRPr lang="en-US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un" pitchFamily="2" charset="-34"/>
              <a:cs typeface="Opun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3618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1073</Words>
  <Application>Microsoft Office PowerPoint</Application>
  <PresentationFormat>Widescreen</PresentationFormat>
  <Paragraphs>196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Opun</vt:lpstr>
      <vt:lpstr>Wingdings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31</cp:revision>
  <cp:lastPrinted>2020-02-21T11:19:20Z</cp:lastPrinted>
  <dcterms:created xsi:type="dcterms:W3CDTF">2020-02-21T03:58:05Z</dcterms:created>
  <dcterms:modified xsi:type="dcterms:W3CDTF">2020-02-21T11:21:34Z</dcterms:modified>
</cp:coreProperties>
</file>