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</p:sldMasterIdLst>
  <p:notesMasterIdLst>
    <p:notesMasterId r:id="rId38"/>
  </p:notesMasterIdLst>
  <p:handoutMasterIdLst>
    <p:handoutMasterId r:id="rId39"/>
  </p:handoutMasterIdLst>
  <p:sldIdLst>
    <p:sldId id="256" r:id="rId3"/>
    <p:sldId id="264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310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91" r:id="rId24"/>
    <p:sldId id="292" r:id="rId25"/>
    <p:sldId id="293" r:id="rId26"/>
    <p:sldId id="294" r:id="rId27"/>
    <p:sldId id="295" r:id="rId28"/>
    <p:sldId id="288" r:id="rId29"/>
    <p:sldId id="289" r:id="rId30"/>
    <p:sldId id="290" r:id="rId31"/>
    <p:sldId id="296" r:id="rId32"/>
    <p:sldId id="297" r:id="rId33"/>
    <p:sldId id="298" r:id="rId34"/>
    <p:sldId id="308" r:id="rId35"/>
    <p:sldId id="312" r:id="rId36"/>
    <p:sldId id="265" r:id="rId37"/>
  </p:sldIdLst>
  <p:sldSz cx="9144000" cy="6858000" type="screen4x3"/>
  <p:notesSz cx="6662738" cy="992663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80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87" d="100"/>
          <a:sy n="87" d="100"/>
        </p:scale>
        <p:origin x="106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401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3DEC3-6C20-423E-A958-608643F3407A}" type="datetimeFigureOut">
              <a:rPr lang="en-US" smtClean="0"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401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A0830-8EA0-46FB-BFEF-B651AD4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2164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7186" cy="496331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4011" y="1"/>
            <a:ext cx="2887186" cy="496331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0900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74" y="4715153"/>
            <a:ext cx="5330190" cy="446698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887186" cy="496331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r>
              <a:rPr lang="en-US" smtClean="0"/>
              <a:t>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4011" y="9428584"/>
            <a:ext cx="2887186" cy="496331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65151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13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54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60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921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24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61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90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5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64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7388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045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453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06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05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1854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372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8969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675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8788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7049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402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602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0772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433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5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470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753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5663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</a:t>
            </a:r>
            <a:r>
              <a:rPr lang="en-US" baseline="0" dirty="0" smtClean="0"/>
              <a:t> opportunity for q</a:t>
            </a:r>
            <a:r>
              <a:rPr lang="en-US" dirty="0" smtClean="0"/>
              <a:t>uestions and discussions.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950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627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3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544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40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685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 schedule design for optional periods of time/objectives.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229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52DFC351-C772-4530-86DC-FCBF33700526}" type="datetime8">
              <a:rPr lang="en-US" smtClean="0"/>
              <a:t>7/29/2013 4:30 PM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r>
              <a:rPr lang="en-US" smtClean="0">
                <a:solidFill>
                  <a:schemeClr val="tx2"/>
                </a:solidFill>
              </a:rPr>
              <a:t>&amp;page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A10E7-FCD6-4050-A636-06E0ADF24070}" type="datetime8">
              <a:rPr lang="en-US" smtClean="0">
                <a:solidFill>
                  <a:schemeClr val="tx2"/>
                </a:solidFill>
              </a:rPr>
              <a:t>7/29/2013 4:30 PM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&amp;page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AA7CDE7-E10E-4413-9283-A8060C73EF9B}" type="datetime8">
              <a:rPr lang="en-US" smtClean="0">
                <a:solidFill>
                  <a:schemeClr val="tx2"/>
                </a:solidFill>
              </a:rPr>
              <a:t>7/29/2013 4:30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en-US" smtClean="0"/>
              <a:t>&amp;page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A9DE5-B693-4BF4-851A-350BFD799C15}" type="datetime8">
              <a:rPr lang="en-US" smtClean="0"/>
              <a:t>7/29/2013 4:30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&amp;page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DE34-410A-4CAF-B10A-A80D022F5D4B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&amp;page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31D2CB0-EDA6-442C-B22C-095F1F089DB6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&amp;page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494F76-4941-4660-933D-AE445C500916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&amp;page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0121E-83BC-4734-BC17-55358596F49C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&amp;page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750D-C586-4226-B3F1-BAF109E569E9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&amp;page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C8E48-0FFA-41B3-A67A-38F1CD6A7B27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&amp;page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sm_book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1688453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E5899A1-4E99-4BF5-A86E-C67E6D6AB5BA}" type="datetime8">
              <a:rPr lang="en-US" smtClean="0"/>
              <a:t>7/29/2013 4:30 PM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en-US" smtClean="0"/>
              <a:t>&amp;page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3CA5A435-3C40-4A2E-BBFA-96B56F0A51B9}" type="datetime8">
              <a:rPr lang="en-US" smtClean="0">
                <a:solidFill>
                  <a:schemeClr val="tx2"/>
                </a:solidFill>
              </a:rPr>
              <a:t>7/29/2013 4:30 PM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r>
              <a:rPr lang="en-US" sz="1400" smtClean="0">
                <a:solidFill>
                  <a:schemeClr val="tx2"/>
                </a:solidFill>
              </a:rPr>
              <a:t>&amp;page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928992" cy="2232248"/>
          </a:xfrm>
        </p:spPr>
        <p:txBody>
          <a:bodyPr>
            <a:normAutofit/>
          </a:bodyPr>
          <a:lstStyle/>
          <a:p>
            <a:pPr algn="ctr"/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หลักเกณฑ์และวิธีการกำหนดระดับตำแหน่ง             และการแต่งตั้งข้าราชการพลเรือน</a:t>
            </a:r>
            <a:b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</a:b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ในสถาบันอุดมศึกษาให้ดำรงตำแหน่งสูงขึ้น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th-TH" b="1" dirty="0">
                <a:solidFill>
                  <a:srgbClr val="0070C0"/>
                </a:solidFill>
                <a:latin typeface="4815_KwangMD_Catthai" pitchFamily="2" charset="0"/>
              </a:rPr>
              <a:t>นายอารมย์  จีนน้อย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b="1" dirty="0">
                <a:solidFill>
                  <a:srgbClr val="0070C0"/>
                </a:solidFill>
                <a:latin typeface="4815_KwangMD_Catthai" pitchFamily="2" charset="0"/>
              </a:rPr>
              <a:t>ผู้อำนวยการกองการบริหารงานบุคคล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หน่วยงานระดับไหนกำหนดระดับตำแหน่งได้บ้าง</a:t>
            </a:r>
            <a:endParaRPr lang="th-TH" sz="4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AutoShape 22"/>
          <p:cNvSpPr>
            <a:spLocks noChangeArrowheads="1"/>
          </p:cNvSpPr>
          <p:nvPr/>
        </p:nvSpPr>
        <p:spPr bwMode="gray">
          <a:xfrm>
            <a:off x="1056010" y="4594374"/>
            <a:ext cx="7764462" cy="13176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17042" y="1628800"/>
            <a:ext cx="864076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ตำแหน่งประเภททั่วไป ระดับชำนาญงาน ระดับชำนาญงานพิเศษ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ตำแหน่งประเภทวิชาเฉพาะหรือเชี่ยวชาญ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เฉพาะ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ระดับ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ชำนาญการ ระดับชำนาญการพิเศษ </a:t>
            </a:r>
          </a:p>
          <a:p>
            <a:pPr algn="thaiDist"/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กำหนดให้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มีได้ทั้งหน่วยงานที่ปฏิบัติภารกิจหลักของมหาวิทยาลัย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ซึ่งเป็นหน่วยงาน ที่ทำหน้าที่สอน วิจัย ให้บริการทางวิชาการ และหน่วยงานที่ปฏิบัติภารกิจสนับสนุนภารกิจหลักของมหาวิทยาลัย เช่น หน่วยงานในสำนักงานเลขานุการคณะหรือหน่วยงาน ที่เทียบเท่าหน่วยงานในสำนักงานอธิการบดีหรือหน่วยงานที่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เทียบเท่า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ตำแหน่ง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ระดับเชี่ยวชาญ และระดับเชี่ยวชาญพิเศษ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4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กำหนดให้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มีได้เฉพาะหน่วยงานที่ปฏิบัติภารกิจหลักของมหาวิทยาลัย ซึ่งเป็น หน่วยงานที่ทำหน้าที่สอน วิจัย ให้บริการทางวิชาการและสำนักงานอธิการบดี</a:t>
            </a:r>
          </a:p>
        </p:txBody>
      </p:sp>
    </p:spTree>
    <p:extLst>
      <p:ext uri="{BB962C8B-B14F-4D97-AF65-F5344CB8AC3E}">
        <p14:creationId xmlns:p14="http://schemas.microsoft.com/office/powerpoint/2010/main" val="33840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dirty="0">
                <a:solidFill>
                  <a:srgbClr val="FF6600"/>
                </a:solidFill>
                <a:latin typeface="4815_KwangMD_Catthai" pitchFamily="2" charset="0"/>
              </a:rPr>
              <a:t>การแต่งตั้งให้ดำรงตำแหน่ง</a:t>
            </a:r>
            <a:endParaRPr lang="th-TH" sz="4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17042" y="1628800"/>
            <a:ext cx="864076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2400" b="1" u="sng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กระทำได้ 2 วิธี </a:t>
            </a:r>
            <a:r>
              <a:rPr lang="th-TH" sz="2400" b="1" u="sng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คือ</a:t>
            </a:r>
            <a:endParaRPr lang="en-US" sz="2400" b="1" u="sng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1. </a:t>
            </a:r>
            <a:r>
              <a:rPr lang="th-TH" sz="2400" b="1" u="sng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วิธีปกติ</a:t>
            </a:r>
            <a:r>
              <a:rPr lang="th-TH" sz="24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ผู้ได้รับการแต่งตั้งต้องมีคุณสมบัติเฉพาะสำหรับตำแหน่งตรงตามมาตรฐานกำหนดตำแหน่ง และได้รับเงินเดือนไม่ต่ำกว่าขั้นต่ำกว่าระดับที่จะแต่งตั้ง รวมการแต่งตั้ง ผู้ดำรงตำแหน่งระดับปฏิบัติงานเป็นตำแหน่งระดับชำนาญงาน หรือตำแหน่งระดับปฏิบัติการ เป็นตำแหน่งระดับชำนาญการต้องได้รับเงินเดือนไม่ต่ำกว่าขั้นต่ำของระดับที่จะแต่งตั้งด้วยเช่นกัน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120453"/>
              </p:ext>
            </p:extLst>
          </p:nvPr>
        </p:nvGraphicFramePr>
        <p:xfrm>
          <a:off x="611560" y="3555123"/>
          <a:ext cx="8136906" cy="2754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/>
                <a:gridCol w="1356151"/>
                <a:gridCol w="1356151"/>
                <a:gridCol w="1356151"/>
                <a:gridCol w="1356151"/>
                <a:gridCol w="1356151"/>
              </a:tblGrid>
              <a:tr h="504807">
                <a:tc>
                  <a:txBody>
                    <a:bodyPr/>
                    <a:lstStyle/>
                    <a:p>
                      <a:pPr algn="ctr"/>
                      <a:endParaRPr lang="th-TH" sz="2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38722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ขั้นสูง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24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450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39,630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53,080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62,760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67,560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0480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ขั้นต่ำ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8,340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15,050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22,140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31,400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43,810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78858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ขั้นต่ำ</a:t>
                      </a:r>
                    </a:p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ชั่วคราว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13,160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19,860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24,400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smtClean="0">
                          <a:latin typeface="TH SarabunPSK" pitchFamily="34" charset="-34"/>
                          <a:cs typeface="TH SarabunPSK" pitchFamily="34" charset="-34"/>
                        </a:rPr>
                        <a:t>29,980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04807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ปฏิบัติการ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ชำนาญการ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ชำนาญการพิเศษ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เชี่ยวชาญ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เชี่ยวชาญพิเศษ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4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dirty="0">
                <a:solidFill>
                  <a:srgbClr val="FF6600"/>
                </a:solidFill>
                <a:latin typeface="4815_KwangMD_Catthai" pitchFamily="2" charset="0"/>
              </a:rPr>
              <a:t>การแต่งตั้งให้ดำรงตำแหน่ง</a:t>
            </a:r>
            <a:r>
              <a:rPr lang="en-US" dirty="0">
                <a:solidFill>
                  <a:srgbClr val="FF6600"/>
                </a:solidFill>
                <a:latin typeface="4815_KwangMD_Catthai" pitchFamily="2" charset="0"/>
              </a:rPr>
              <a:t>(</a:t>
            </a:r>
            <a:r>
              <a:rPr lang="th-TH" dirty="0">
                <a:solidFill>
                  <a:srgbClr val="FF6600"/>
                </a:solidFill>
                <a:latin typeface="4815_KwangMD_Catthai" pitchFamily="2" charset="0"/>
              </a:rPr>
              <a:t>ต่อ</a:t>
            </a:r>
            <a:r>
              <a:rPr lang="en-US" dirty="0">
                <a:solidFill>
                  <a:srgbClr val="FF6600"/>
                </a:solidFill>
                <a:latin typeface="4815_KwangMD_Catthai" pitchFamily="2" charset="0"/>
              </a:rPr>
              <a:t>)</a:t>
            </a:r>
            <a:endParaRPr lang="th-TH" sz="4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17042" y="1628800"/>
            <a:ext cx="86407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บัญชีเงินเดือนขั้นต่ำขั้นสูงของพนักงานมหาวิทยาลัยนเรศวร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ฉบับที่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1)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พ.ศ.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2555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ตำแหน่งประเภทวิชาชีพเฉพาะหรือเชี่ยวชาญเฉพาะ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273"/>
              </p:ext>
            </p:extLst>
          </p:nvPr>
        </p:nvGraphicFramePr>
        <p:xfrm>
          <a:off x="611560" y="2708920"/>
          <a:ext cx="8136906" cy="2127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/>
                <a:gridCol w="1356151"/>
                <a:gridCol w="1356151"/>
                <a:gridCol w="1356151"/>
                <a:gridCol w="1356151"/>
                <a:gridCol w="1356151"/>
              </a:tblGrid>
              <a:tr h="504807">
                <a:tc>
                  <a:txBody>
                    <a:bodyPr/>
                    <a:lstStyle/>
                    <a:p>
                      <a:pPr algn="ctr"/>
                      <a:endParaRPr lang="th-TH" sz="2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th-TH" sz="22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38722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ขั้นสูง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36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680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59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450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79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620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94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140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101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340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0480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ขั้นต่ำ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11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820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14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29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790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36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600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44</a:t>
                      </a:r>
                      <a:r>
                        <a:rPr lang="en-US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970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  <a:tr h="578858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ตำแหน่ง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ปฏิบัติการ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ชำนาญการ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ชำนาญการพิเศษ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เชี่ยวชาญ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PSK" pitchFamily="34" charset="-34"/>
                          <a:cs typeface="TH SarabunPSK" pitchFamily="34" charset="-34"/>
                        </a:rPr>
                        <a:t>เชี่ยวชาญพิเศษ</a:t>
                      </a:r>
                      <a:endParaRPr lang="th-TH" sz="20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54" marR="91454" marT="45727" marB="45727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22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dirty="0">
                <a:solidFill>
                  <a:srgbClr val="FF6600"/>
                </a:solidFill>
                <a:latin typeface="4815_KwangMD_Catthai" pitchFamily="2" charset="0"/>
              </a:rPr>
              <a:t>การแต่งตั้งให้ดำรง</a:t>
            </a:r>
            <a:r>
              <a:rPr lang="th-TH" dirty="0" smtClean="0">
                <a:solidFill>
                  <a:srgbClr val="FF6600"/>
                </a:solidFill>
                <a:latin typeface="4815_KwangMD_Catthai" pitchFamily="2" charset="0"/>
              </a:rPr>
              <a:t>ตำแหน่ง</a:t>
            </a:r>
            <a:r>
              <a:rPr lang="en-US" dirty="0" smtClean="0">
                <a:solidFill>
                  <a:srgbClr val="FF6600"/>
                </a:solidFill>
                <a:latin typeface="4815_KwangMD_Catthai" pitchFamily="2" charset="0"/>
              </a:rPr>
              <a:t>(</a:t>
            </a:r>
            <a:r>
              <a:rPr lang="th-TH" dirty="0" smtClean="0">
                <a:solidFill>
                  <a:srgbClr val="FF6600"/>
                </a:solidFill>
                <a:latin typeface="4815_KwangMD_Catthai" pitchFamily="2" charset="0"/>
              </a:rPr>
              <a:t>ต่อ</a:t>
            </a:r>
            <a:r>
              <a:rPr lang="en-US" dirty="0" smtClean="0">
                <a:solidFill>
                  <a:srgbClr val="FF6600"/>
                </a:solidFill>
                <a:latin typeface="4815_KwangMD_Catthai" pitchFamily="2" charset="0"/>
              </a:rPr>
              <a:t>)</a:t>
            </a:r>
            <a:endParaRPr lang="th-TH" sz="4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728312" y="1863280"/>
            <a:ext cx="7660112" cy="45900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buFontTx/>
              <a:buNone/>
            </a:pPr>
            <a:r>
              <a:rPr lang="en-US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2</a:t>
            </a:r>
            <a:r>
              <a:rPr lang="th-TH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20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วิธีพิเศษ</a:t>
            </a:r>
            <a:r>
              <a:rPr lang="th-TH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marL="320040" lvl="1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ได้แก่ การแต่งตั้งบุคคลให้ดำรงตำแหน่งที่มีคุณสมบัติเฉพาะสำหรับตำแหน่งแตกต่างไปจากที่กำหนดไว้ในมาตรฐานกำหนดตำแหน่ง</a:t>
            </a:r>
            <a:r>
              <a:rPr lang="th-TH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ทั้งนี้</a:t>
            </a:r>
            <a:r>
              <a:rPr lang="th-TH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มีเงื่อนไขว่าผู้ได้รับการแต่งตั้งต้อ</a:t>
            </a:r>
            <a:r>
              <a:rPr lang="th-TH" sz="2000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ง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ได้รับเงินเดือนไม่ต่ำกว่าขั้นต่ำของระดับที่จะแต่งตั้ง</a:t>
            </a:r>
            <a:endParaRPr lang="th-TH" sz="2000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Font typeface="Wingdings" pitchFamily="2" charset="2"/>
              <a:buChar char="Ø"/>
            </a:pP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จำนวนผลงานที่ใช้เสนอขอกำหนดตำแหน่ง</a:t>
            </a:r>
          </a:p>
          <a:p>
            <a:pPr marL="0" indent="0">
              <a:buFontTx/>
              <a:buNone/>
            </a:pPr>
            <a:r>
              <a:rPr lang="th-TH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800" b="1" u="sng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ประเภททั่วไป</a:t>
            </a:r>
          </a:p>
          <a:p>
            <a:pPr marL="0" indent="0">
              <a:buFontTx/>
              <a:buNone/>
            </a:pPr>
            <a:r>
              <a:rPr lang="th-TH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ระดับชำนาญงาน</a:t>
            </a:r>
            <a:r>
              <a:rPr lang="th-TH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    </a:t>
            </a:r>
            <a:r>
              <a:rPr lang="en-US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           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คู่มือปฏิบัติงานหลัก อย่างน้อย 1 เล่ม</a:t>
            </a:r>
          </a:p>
          <a:p>
            <a:pPr marL="0" indent="0">
              <a:buFontTx/>
              <a:buNone/>
            </a:pPr>
            <a:endParaRPr lang="th-TH" sz="2000" b="1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FontTx/>
              <a:buNone/>
            </a:pPr>
            <a:r>
              <a:rPr lang="th-TH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ระดับชำนาญงานพิเศษ</a:t>
            </a:r>
            <a:r>
              <a:rPr lang="th-TH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en-US" sz="2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      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คู่มือปฏิบัติงานหลัก อย่างน้อย 1 เล่ม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</a:p>
          <a:p>
            <a:pPr marL="0" indent="0">
              <a:buFontTx/>
              <a:buNone/>
            </a:pP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	    ผลงานเชิงวิเคราะห์ ซึ่งแสดงให้เห็นถึงการ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0" indent="0">
              <a:buFontTx/>
              <a:buNone/>
            </a:pP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                                              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พัฒนางานในหน้าที่ อย่างน้อย 1 เรื่อง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7544" y="1699478"/>
            <a:ext cx="8313286" cy="475385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" name="Right Arrow 7"/>
          <p:cNvSpPr/>
          <p:nvPr/>
        </p:nvSpPr>
        <p:spPr>
          <a:xfrm>
            <a:off x="2915816" y="4221088"/>
            <a:ext cx="539418" cy="328808"/>
          </a:xfrm>
          <a:prstGeom prst="rightArrow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" name="Right Arrow 8"/>
          <p:cNvSpPr/>
          <p:nvPr/>
        </p:nvSpPr>
        <p:spPr>
          <a:xfrm>
            <a:off x="2915816" y="4991244"/>
            <a:ext cx="539418" cy="327603"/>
          </a:xfrm>
          <a:prstGeom prst="rightArrow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740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dirty="0">
                <a:solidFill>
                  <a:srgbClr val="FF6600"/>
                </a:solidFill>
                <a:latin typeface="4815_KwangMD_Catthai" pitchFamily="2" charset="0"/>
              </a:rPr>
              <a:t>การแต่งตั้งให้ดำรง</a:t>
            </a:r>
            <a:r>
              <a:rPr lang="th-TH" dirty="0" smtClean="0">
                <a:solidFill>
                  <a:srgbClr val="FF6600"/>
                </a:solidFill>
                <a:latin typeface="4815_KwangMD_Catthai" pitchFamily="2" charset="0"/>
              </a:rPr>
              <a:t>ตำแหน่ง</a:t>
            </a:r>
            <a:r>
              <a:rPr lang="en-US" dirty="0" smtClean="0">
                <a:solidFill>
                  <a:srgbClr val="FF6600"/>
                </a:solidFill>
                <a:latin typeface="4815_KwangMD_Catthai" pitchFamily="2" charset="0"/>
              </a:rPr>
              <a:t>(</a:t>
            </a:r>
            <a:r>
              <a:rPr lang="th-TH" dirty="0" smtClean="0">
                <a:solidFill>
                  <a:srgbClr val="FF6600"/>
                </a:solidFill>
                <a:latin typeface="4815_KwangMD_Catthai" pitchFamily="2" charset="0"/>
              </a:rPr>
              <a:t>ต่อ</a:t>
            </a:r>
            <a:r>
              <a:rPr lang="en-US" dirty="0" smtClean="0">
                <a:solidFill>
                  <a:srgbClr val="FF6600"/>
                </a:solidFill>
                <a:latin typeface="4815_KwangMD_Catthai" pitchFamily="2" charset="0"/>
              </a:rPr>
              <a:t>)</a:t>
            </a:r>
            <a:endParaRPr lang="th-TH" sz="4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736316" y="1751315"/>
            <a:ext cx="8299733" cy="49907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</a:pPr>
            <a:r>
              <a:rPr lang="en-US" sz="32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800" b="1" u="sng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ประเภทวิชาชีพเฉพาะหรือเชี่ยวชาญเฉพาะ</a:t>
            </a:r>
          </a:p>
          <a:p>
            <a:pPr marL="0" indent="0">
              <a:buFontTx/>
              <a:buNone/>
            </a:pPr>
            <a:endParaRPr lang="th-TH" sz="2000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FontTx/>
              <a:buNone/>
            </a:pPr>
            <a:r>
              <a:rPr lang="th-TH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ระดับชำนาญการ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   	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คู่มือปฏิบัติงานหลัก อย่างน้อย 1 เล่ม และ</a:t>
            </a:r>
          </a:p>
          <a:p>
            <a:pPr marL="0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		 ผลงานเชิงวิเคราะห์ หรือสังเคราะห์ หรืองานวิจัย</a:t>
            </a:r>
          </a:p>
          <a:p>
            <a:pPr marL="0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		 ซึ่งแสดงให้เห็นถึงการพัฒนางานในหน้าที่ อย่างน้อย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1 เรื่อง	</a:t>
            </a:r>
          </a:p>
          <a:p>
            <a:pPr marL="0" indent="0">
              <a:buFontTx/>
              <a:buNone/>
            </a:pPr>
            <a:endParaRPr lang="th-TH" sz="2000" b="1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0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ระดับชำนาญการพิเศษ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     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ผลงานเชิงวิเคราะห์ หรือสังเคราะห์ ซึ่งแสดง</a:t>
            </a:r>
          </a:p>
          <a:p>
            <a:pPr marL="0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		ให้เห็นถึงการพัฒนางานของหน่วยงาน อย่างน้อย </a:t>
            </a:r>
          </a:p>
          <a:p>
            <a:pPr marL="0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		1 เล่ม และ งานวิจัย หรือผลงานลักษณะอื่น</a:t>
            </a:r>
          </a:p>
          <a:p>
            <a:pPr marL="0" indent="0">
              <a:buFontTx/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		ที่เป็นประโยขน์ต่อหน่วยงาน อย่างน้อย 1 เรื่อง/รายการ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7544" y="1573213"/>
            <a:ext cx="8568506" cy="51689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2" name="Right Arrow 11"/>
          <p:cNvSpPr/>
          <p:nvPr/>
        </p:nvSpPr>
        <p:spPr>
          <a:xfrm>
            <a:off x="2843808" y="2739939"/>
            <a:ext cx="555978" cy="356205"/>
          </a:xfrm>
          <a:prstGeom prst="rightArrow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3" name="Right Arrow 12"/>
          <p:cNvSpPr/>
          <p:nvPr/>
        </p:nvSpPr>
        <p:spPr>
          <a:xfrm>
            <a:off x="2843808" y="4322414"/>
            <a:ext cx="557513" cy="356205"/>
          </a:xfrm>
          <a:prstGeom prst="rightArrow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670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dirty="0">
                <a:solidFill>
                  <a:srgbClr val="FF6600"/>
                </a:solidFill>
                <a:latin typeface="4815_KwangMD_Catthai" pitchFamily="2" charset="0"/>
              </a:rPr>
              <a:t>การแต่งตั้งให้ดำรง</a:t>
            </a:r>
            <a:r>
              <a:rPr lang="th-TH" dirty="0" smtClean="0">
                <a:solidFill>
                  <a:srgbClr val="FF6600"/>
                </a:solidFill>
                <a:latin typeface="4815_KwangMD_Catthai" pitchFamily="2" charset="0"/>
              </a:rPr>
              <a:t>ตำแหน่ง</a:t>
            </a:r>
            <a:r>
              <a:rPr lang="en-US" dirty="0" smtClean="0">
                <a:solidFill>
                  <a:srgbClr val="FF6600"/>
                </a:solidFill>
                <a:latin typeface="4815_KwangMD_Catthai" pitchFamily="2" charset="0"/>
              </a:rPr>
              <a:t>(</a:t>
            </a:r>
            <a:r>
              <a:rPr lang="th-TH" dirty="0" smtClean="0">
                <a:solidFill>
                  <a:srgbClr val="FF6600"/>
                </a:solidFill>
                <a:latin typeface="4815_KwangMD_Catthai" pitchFamily="2" charset="0"/>
              </a:rPr>
              <a:t>ต่อ</a:t>
            </a:r>
            <a:r>
              <a:rPr lang="en-US" dirty="0" smtClean="0">
                <a:solidFill>
                  <a:srgbClr val="FF6600"/>
                </a:solidFill>
                <a:latin typeface="4815_KwangMD_Catthai" pitchFamily="2" charset="0"/>
              </a:rPr>
              <a:t>)</a:t>
            </a:r>
            <a:endParaRPr lang="th-TH" sz="4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 bwMode="auto">
          <a:xfrm>
            <a:off x="611560" y="1844823"/>
            <a:ext cx="8424490" cy="45845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indent="0">
              <a:buFontTx/>
              <a:buNone/>
            </a:pPr>
            <a:r>
              <a:rPr lang="en-US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3000" b="1" u="sng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ประเภทวิชาชีพเฉพาะหรือเชี่ยวชาญเฉพาะ</a:t>
            </a:r>
          </a:p>
          <a:p>
            <a:pPr marL="0" indent="0">
              <a:buFontTx/>
              <a:buNone/>
            </a:pPr>
            <a:endParaRPr lang="th-TH" sz="2000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FontTx/>
              <a:buNone/>
            </a:pPr>
            <a:r>
              <a:rPr lang="th-TH" sz="20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2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ระดับเชี่ยวชาญ</a:t>
            </a:r>
            <a:r>
              <a:rPr lang="th-TH" sz="22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	  </a:t>
            </a:r>
            <a:r>
              <a:rPr lang="en-US" sz="22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ผลงานเชิงวิเคราะห์ หรือสังเคราะห์ หรือผลงาน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ลักษณะอื่น ซึ่งแสดงให้เห็นถึงการพัฒนางานของ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มหาวิทยาลัย อย่างน้อย 1 เรื่อง/รายการ </a:t>
            </a:r>
            <a:r>
              <a:rPr lang="th-TH" sz="2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งานวิจัยซึ่งได้รับการตีพิมพ์เผยแพร่ในระดับชาติ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หรือระดับนานาชาติ อย่างน้อย 1 เรื่อง</a:t>
            </a:r>
          </a:p>
          <a:p>
            <a:pPr marL="0" indent="0">
              <a:buFontTx/>
              <a:buNone/>
            </a:pPr>
            <a:endParaRPr lang="th-TH" sz="2200" b="1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FontTx/>
              <a:buNone/>
            </a:pPr>
            <a:r>
              <a:rPr lang="th-TH" sz="22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2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ระดับเชี่ยวชาญพิเศษ </a:t>
            </a:r>
            <a:r>
              <a:rPr lang="th-TH" sz="22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	      </a:t>
            </a:r>
            <a:r>
              <a:rPr lang="en-US" sz="22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ผลงานเชิงวิเคราะห์ หรือสังเคราะห์ หรือผลงาน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ลักษณะอื่นซึ่งแสดงให้เห็นถึงการพัฒนางานของ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มหาวิทยาลัย อย่างน้อย 1 เรื่อง/รายการ </a:t>
            </a:r>
            <a:r>
              <a:rPr lang="th-TH" sz="2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งานวิจัยซึ่งได้รับการตีพิมพ์เผยแพร่ในระดับชาติ </a:t>
            </a:r>
          </a:p>
          <a:p>
            <a:pPr marL="0" indent="0">
              <a:buFontTx/>
              <a:buNone/>
            </a:pPr>
            <a:r>
              <a:rPr lang="th-TH" sz="2200" b="1" dirty="0" smtClean="0">
                <a:latin typeface="TH SarabunPSK" pitchFamily="34" charset="-34"/>
                <a:cs typeface="TH SarabunPSK" pitchFamily="34" charset="-34"/>
              </a:rPr>
              <a:t>			 หรือนานาชาติ อย่างน้อย 1 เรื่อง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95536" y="1556792"/>
            <a:ext cx="8640514" cy="504130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4" name="Right Arrow 13"/>
          <p:cNvSpPr/>
          <p:nvPr/>
        </p:nvSpPr>
        <p:spPr>
          <a:xfrm>
            <a:off x="2699792" y="2579416"/>
            <a:ext cx="562199" cy="347412"/>
          </a:xfrm>
          <a:prstGeom prst="rightArrow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5" name="Right Arrow 14"/>
          <p:cNvSpPr/>
          <p:nvPr/>
        </p:nvSpPr>
        <p:spPr>
          <a:xfrm>
            <a:off x="2699792" y="4537695"/>
            <a:ext cx="562199" cy="347412"/>
          </a:xfrm>
          <a:prstGeom prst="rightArrow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970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496498" cy="1152128"/>
          </a:xfr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การแต่งตั้งให้ดำรงตำแหน่งประเภททั่วไป ระดับชำนาญงาน และระดับชำนาญงานพิเศษ</a:t>
            </a:r>
            <a:b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</a:b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ตำแหน่งประเภทวิชาชีพเฉพาะหรือเชี่ยวชาญเฉพาะ ระดับชำนาญการ และระดับชำนาญการพิเศษ</a:t>
            </a:r>
            <a:b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</a:b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ให้ประเมินตามองค์ประกอบดังนี้ </a:t>
            </a:r>
            <a:r>
              <a:rPr lang="th-TH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(8)</a:t>
            </a:r>
            <a:endParaRPr lang="th-TH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4815_KwangMD_Catthai" pitchFamily="2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916832"/>
            <a:ext cx="8327330" cy="4392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ผลสัมฤทธิ์ของงานตามตัวชี้วัดของตำแหน่งที่ครองอยู่</a:t>
            </a:r>
          </a:p>
          <a:p>
            <a:pPr marL="514350" indent="-514350">
              <a:lnSpc>
                <a:spcPct val="15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ความรู้ ความสามารถ ทักษะ และสมรรถนะที่จำเป็นสำหรับตำแหน่งที่จะประเมิน</a:t>
            </a:r>
          </a:p>
          <a:p>
            <a:pPr marL="514350" indent="-514350">
              <a:lnSpc>
                <a:spcPct val="15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spc="-20" dirty="0" smtClean="0">
                <a:latin typeface="TH SarabunPSK" pitchFamily="34" charset="-34"/>
                <a:cs typeface="TH SarabunPSK" pitchFamily="34" charset="-34"/>
              </a:rPr>
              <a:t>ผลงานที่แสดงความชำนาญงาน ชำนาญงานพิเศษ ชำนาญการ และชำนาญการพิเศษ</a:t>
            </a:r>
          </a:p>
          <a:p>
            <a:pPr marL="514350" indent="-514350">
              <a:lnSpc>
                <a:spcPct val="15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คำนึงถึงจริยธรรมและจรรยาบรรณทางวิชาชีพตามที่ ก.พ.อ. 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115518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การแต่งตั้งให้ดำรงตำแหน่งประเภทวิชาชีพเฉพาะหรือเชี่ยวชาญ</a:t>
            </a:r>
            <a:r>
              <a:rPr lang="th-TH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เฉพาะระดับ</a:t>
            </a: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เชี่ยวชาญ </a:t>
            </a:r>
            <a:r>
              <a:rPr 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/>
            </a:r>
            <a:br>
              <a:rPr 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</a:br>
            <a:r>
              <a:rPr lang="th-TH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ให้</a:t>
            </a: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ประเมินตามองค์ประกอบ ดังนี้ </a:t>
            </a:r>
            <a:r>
              <a:rPr lang="th-TH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(9)</a:t>
            </a:r>
            <a:endParaRPr lang="th-TH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4815_KwangMD_Catthai" pitchFamily="2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916832"/>
            <a:ext cx="8327330" cy="4392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ผลสัมฤทธิ์ของงานตามตัวชี้วัดของตำแหน่งที่ครองอยู่</a:t>
            </a:r>
          </a:p>
          <a:p>
            <a:pPr marL="514350" indent="-514350">
              <a:lnSpc>
                <a:spcPct val="15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ความรู้ ความสามารถ ทักษะ และสมรรถนะที่จำเป็นสำหรับตำแหน่งที่จะประเมิน</a:t>
            </a:r>
          </a:p>
          <a:p>
            <a:pPr marL="514350" indent="-514350">
              <a:lnSpc>
                <a:spcPct val="15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ผลงานที่แสดงความเชี่ยวชาญการใช้ความรู้ ความสามารถในงานสนับสนุนงานบริการวิชาการ หรืองานวิชาชีพบริการต่อสังคม</a:t>
            </a:r>
          </a:p>
          <a:p>
            <a:pPr marL="514350" indent="-514350">
              <a:lnSpc>
                <a:spcPct val="150000"/>
              </a:lnSpc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คำนึงถึงจริยธรรมและจรรยาบรรณทางวิชาชีพตามที่ ก.พ.อ. 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32046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การแต่งตั้งให้ดำรงตำแหน่งประเภทวิชาชีพเฉพาะหรือเชี่ยวชาญเฉพาะ</a:t>
            </a:r>
            <a:b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</a:br>
            <a:r>
              <a:rPr lang="th-TH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ระดับเชี่ยวชาญพิเศษ ให้ประเมินตามองค์ประกอบ ดังนี้ </a:t>
            </a:r>
            <a:r>
              <a:rPr lang="th-TH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4815_KwangMD_Catthai" pitchFamily="2" charset="0"/>
              </a:rPr>
              <a:t>(10)</a:t>
            </a:r>
            <a:endParaRPr lang="th-TH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4815_KwangMD_Catthai" pitchFamily="2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916832"/>
            <a:ext cx="8327330" cy="4392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ผลสัมฤทธิ์ของงานตามตัวชี้วัดของตำแหน่งที่ครองอยู่</a:t>
            </a:r>
          </a:p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ความรู้ ความสามารถ ทักษะ และสมรรถนะที่จำเป็นสำหรับตำแหน่งที่จะประเมิน</a:t>
            </a:r>
          </a:p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ผลงานที่แสดงความเชี่ยวชาญพิเศษ</a:t>
            </a:r>
          </a:p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การใช้ความรู้ ความสามารถในงานสนับสนุนงานบริการวิชาการ หรืองานวิชาชีพบริการต่อสังคม</a:t>
            </a:r>
          </a:p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ความเป็นที่ยอมรับในงานด้านนั้นๆ หรือในวงวิชาการ หรือวิชาชีพ</a:t>
            </a:r>
          </a:p>
          <a:p>
            <a:pPr marL="514350" indent="-514350">
              <a:buClr>
                <a:schemeClr val="tx1"/>
              </a:buClr>
              <a:buSzPct val="8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คำนึงถึงจริยธรรมและจรรยาบรรณทางวิชาชีพตามที่ ก.พ.อ. 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375726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เกณฑ์การแต่งตั้ง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700808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320040" lvl="1" indent="0">
              <a:buNone/>
            </a:pPr>
            <a:r>
              <a:rPr lang="th-TH" sz="25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r>
              <a:rPr lang="th-TH" sz="25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	</a:t>
            </a:r>
            <a:r>
              <a:rPr lang="th-TH" sz="28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ระดับ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ชำนาญงาน ชำนาญงานพิเศษ ชำนาญการ ชำนาญการพิเศษ</a:t>
            </a:r>
            <a:r>
              <a:rPr lang="th-TH" sz="25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5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100" dirty="0" smtClean="0">
                <a:latin typeface="TH SarabunPSK" pitchFamily="34" charset="-34"/>
                <a:cs typeface="TH SarabunPSK" pitchFamily="34" charset="-34"/>
              </a:rPr>
              <a:t>ต้อง</a:t>
            </a:r>
            <a:r>
              <a:rPr lang="th-TH" sz="3100" dirty="0">
                <a:latin typeface="TH SarabunPSK" pitchFamily="34" charset="-34"/>
                <a:cs typeface="TH SarabunPSK" pitchFamily="34" charset="-34"/>
              </a:rPr>
              <a:t>ผ่าน</a:t>
            </a:r>
          </a:p>
          <a:p>
            <a:pPr marL="0" indent="0">
              <a:buFontTx/>
              <a:buNone/>
            </a:pPr>
            <a:r>
              <a:rPr lang="th-TH" sz="3100" dirty="0">
                <a:latin typeface="TH SarabunPSK" pitchFamily="34" charset="-34"/>
                <a:cs typeface="TH SarabunPSK" pitchFamily="34" charset="-34"/>
              </a:rPr>
              <a:t>	การประเมินผลสัมฤทธิ์ของงานตามตัวชี้วัดของตำแหน่งที่ครองอยู่ ความรู้</a:t>
            </a:r>
          </a:p>
          <a:p>
            <a:pPr marL="0" indent="0">
              <a:buFontTx/>
              <a:buNone/>
            </a:pPr>
            <a:r>
              <a:rPr lang="th-TH" sz="3100" dirty="0">
                <a:latin typeface="TH SarabunPSK" pitchFamily="34" charset="-34"/>
                <a:cs typeface="TH SarabunPSK" pitchFamily="34" charset="-34"/>
              </a:rPr>
              <a:t>	ความสามารถ ทักษะ สมรรถนะที่จำเป็นสำหรับตำแหน่งที่จะประเมินรวมกัน</a:t>
            </a:r>
          </a:p>
          <a:p>
            <a:pPr marL="0" indent="0">
              <a:buFontTx/>
              <a:buNone/>
            </a:pPr>
            <a:r>
              <a:rPr lang="th-TH" sz="3100" dirty="0">
                <a:latin typeface="TH SarabunPSK" pitchFamily="34" charset="-34"/>
                <a:cs typeface="TH SarabunPSK" pitchFamily="34" charset="-34"/>
              </a:rPr>
              <a:t>	ไม่ต่ำกว่าร้อยละ 70 และผ่านการประเมินผลงาน โดยคุณภาพของผลงาน</a:t>
            </a:r>
          </a:p>
          <a:p>
            <a:pPr marL="0" indent="0">
              <a:buFontTx/>
              <a:buNone/>
            </a:pPr>
            <a:r>
              <a:rPr lang="th-TH" sz="3100" dirty="0">
                <a:latin typeface="TH SarabunPSK" pitchFamily="34" charset="-34"/>
                <a:cs typeface="TH SarabunPSK" pitchFamily="34" charset="-34"/>
              </a:rPr>
              <a:t>	กรณีปกติอยู่ในระดับดี กรณีพิเศษอยู่ในระดับดีมาก</a:t>
            </a:r>
          </a:p>
          <a:p>
            <a:pPr marL="0" indent="0">
              <a:buFontTx/>
              <a:buNone/>
            </a:pPr>
            <a:r>
              <a:rPr lang="th-TH" sz="28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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	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ระดับเชี่ยวชาญ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ต้องผ่านการประเมินผลสัมฤทธิ์ของงานตามตัวชี้วัดของ</a:t>
            </a:r>
          </a:p>
          <a:p>
            <a:pPr marL="0" indent="0">
              <a:buFontTx/>
              <a:buNone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	ตำแหน่งที่ครองอยู่ ความรู้ ความสามารถ ทักษะ สมรรถนะที่จำเป็นสำหรับ</a:t>
            </a:r>
          </a:p>
          <a:p>
            <a:pPr marL="0" indent="0">
              <a:buFontTx/>
              <a:buNone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	ตำแหน่งที่จะประเมิน การใช้ความรู้ ความสามารถในงานสนับสนุนงานบริการ</a:t>
            </a:r>
          </a:p>
          <a:p>
            <a:pPr marL="0" indent="0">
              <a:buFontTx/>
              <a:buNone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	วิชาการ หรืองานวิชาชีพบริการต่อสังคม รวมกันไม่ต่ำกว่าร้อยละ 80 และ</a:t>
            </a:r>
          </a:p>
          <a:p>
            <a:pPr marL="0" indent="0">
              <a:buFontTx/>
              <a:buNone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	ผ่านการประเมินผลงาน โดยคุณภาพของผลงานกรณีปกติอยู่ในระดับดี </a:t>
            </a:r>
          </a:p>
          <a:p>
            <a:pPr marL="0" indent="0">
              <a:buFontTx/>
              <a:buNone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	กรณีพิเศษอยู่ในระดับดีมาก</a:t>
            </a:r>
          </a:p>
        </p:txBody>
      </p:sp>
    </p:spTree>
    <p:extLst>
      <p:ext uri="{BB962C8B-B14F-4D97-AF65-F5344CB8AC3E}">
        <p14:creationId xmlns:p14="http://schemas.microsoft.com/office/powerpoint/2010/main" val="249126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ข้อบังคับมหาวิทยาลัยนเรศวร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92510" y="1553369"/>
            <a:ext cx="42910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ประกอบด้วย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ข้อบังคับ ดังนี้</a:t>
            </a:r>
            <a:endParaRPr lang="en-US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510" y="2204859"/>
            <a:ext cx="837197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หลักเกณฑ์และวิธีการเลื่อนเงินเดือนข้าราชการพล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เรือนใน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สถาบันอุดมศึกษา พ.ศ.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  <a:endParaRPr lang="en-US" sz="2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หลักเกณฑ์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และวิธีการประเมินผลการปฏิบัติราชการของ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ข้าราชการพลเรือน           ในสถาบันอุดมศึกษา</a:t>
            </a:r>
            <a:r>
              <a:rPr lang="en-US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สังกัด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มหาวิทยาลัย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นเรศว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ร</a:t>
            </a:r>
            <a:endParaRPr lang="en-US" sz="2800" b="1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หลักเกณฑ์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และวิธีการเปลี่ยนตำแหน่ง การเปลี่ยนระดับ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ตำแหน่งและ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การตัดโอนตำแหน่งข้าราชการพลเรือนใน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สถาบันอุดมศึกษา</a:t>
            </a:r>
            <a:endParaRPr lang="en-US" sz="2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มาตรฐาน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การกำหนดระดับตำแหน่งและการแต่งตั้ง</a:t>
            </a:r>
            <a:r>
              <a:rPr lang="th-TH" sz="2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ข้าราชการพล</a:t>
            </a:r>
            <a:r>
              <a:rPr lang="th-TH" sz="2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เรือนในสถาบันอุดมศึกษาให้ดำรงตำแหน่งสูงขึ้น พ.ศ.2554</a:t>
            </a:r>
            <a:endParaRPr lang="en-US" sz="2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เกณฑ์การ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แต่งตั้ง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>
              <a:buFontTx/>
              <a:buNone/>
            </a:pPr>
            <a:r>
              <a:rPr lang="th-TH" sz="2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r>
              <a:rPr lang="th-TH" sz="22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	</a:t>
            </a:r>
            <a:r>
              <a:rPr lang="th-TH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ระดับเชี่ยวชาญพิเศษ</a:t>
            </a:r>
            <a:r>
              <a:rPr lang="th-TH" sz="25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ต้องผ่านการประเมินผลสัมฤทธิ์ของงานตามตัวชี้วัดของ</a:t>
            </a:r>
          </a:p>
          <a:p>
            <a:pPr marL="0" indent="0">
              <a:buFontTx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ตำแหน่งที่ครองอยู่ ความรู้ ความสามารถ ทักษะ สมรรถนะที่จำเป็นสำหรับ</a:t>
            </a:r>
          </a:p>
          <a:p>
            <a:pPr marL="0" indent="0">
              <a:buFontTx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ตำแหน่งที่จะประเมิน การใช้ความรู้ ความสามารถในงานสนับสนุนงานบริการ</a:t>
            </a:r>
          </a:p>
          <a:p>
            <a:pPr marL="0" indent="0">
              <a:buFontTx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วิชาการ หรืองานวิชาชีพบริการต่อสังคม ความเป็นที่ยอมรับในงานด้านนั้น ๆ </a:t>
            </a:r>
          </a:p>
          <a:p>
            <a:pPr marL="0" indent="0">
              <a:buFontTx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หรือในวงวิชาชีพ รวมกันไม่ต่ำกว่าร้อยละ 90 และผ่านการประเมินผลงาน </a:t>
            </a:r>
          </a:p>
          <a:p>
            <a:pPr marL="0" indent="0">
              <a:buFontTx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โดยคุณภาพของผลงานกรณีปกติอยู่ในระดับดีมาก กรณีพิเศษอยู่ในระดับ</a:t>
            </a:r>
          </a:p>
          <a:p>
            <a:pPr marL="0" indent="0">
              <a:buFontTx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ดีเด่น</a:t>
            </a:r>
          </a:p>
        </p:txBody>
      </p:sp>
    </p:spTree>
    <p:extLst>
      <p:ext uri="{BB962C8B-B14F-4D97-AF65-F5344CB8AC3E}">
        <p14:creationId xmlns:p14="http://schemas.microsoft.com/office/powerpoint/2010/main" val="26015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กรอบตำแหน่ง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>
              <a:buFontTx/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r>
              <a:rPr lang="th-TH" sz="28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	</a:t>
            </a:r>
            <a:r>
              <a:rPr lang="th-TH" sz="28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ระดับ</a:t>
            </a:r>
            <a:r>
              <a:rPr lang="th-TH" sz="2800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ชำนาญงาน ชำนาญงานพิเศษ ชำนาญการ และชำนาญการพิเศษให้กำหนดกรอบได้ทุกตำแหน่ง โดยให้หน่วยงานเสนอ ก.บ.ม.เพื่ออนุมัติกรอบและระดับ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ตำแหน่ง</a:t>
            </a:r>
            <a:endParaRPr lang="en-US" sz="2800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320040" lvl="1" indent="0">
              <a:buFontTx/>
              <a:buNone/>
            </a:pPr>
            <a:endParaRPr lang="en-US" sz="2800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pPr marL="320040" lvl="1" indent="0">
              <a:buFontTx/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 </a:t>
            </a:r>
            <a:r>
              <a:rPr lang="th-TH" sz="2800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ระดับเชี่ยวชาญ และเชี่ยวชาญพิเศษ ให้หน่วยงานเสนอ ก.บ.ม. เพื่อให้ความเห็นชอบก่อนเสนอสภามหาวิทยาลัยอนุมัติกรอบและตำแหน่ง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27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ให้ ก.บ.ม. แต่งตั้งคณะกรรมการพิจารณากำหนดระดับตำแหน่งและประเมินค่างานตำแหน่งระดับชำนาญงาน ระดับชำนาญงานพิเศษ ระดับชำนาญการ ระดับชำนาญการพิเศษ ระดับ        เชี่ยวชาญ และระดับเชี่ยวชาญพิเศษ โดยมีองค์ประกอบดังนี้  </a:t>
            </a:r>
            <a:r>
              <a:rPr 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(19)</a:t>
            </a:r>
            <a:endParaRPr lang="th-TH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คณบดีหรือผู้ที่ได้รับมอบหมาย			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เป็นประธานกรรมการ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ผู้แทนจากคณะกรรมการประจำคณะ จำนวน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คน	      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ผู้บังคับบัญชาชั้นต้นของผู้ขอรับการประเมิน	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	      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หัวหน้าสำนักงานเลขานุการ หรือผู้ที่คณบดีมอบหมาย      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กรรมการและ					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เลขานุการ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193812"/>
            <a:ext cx="3672408" cy="523220"/>
          </a:xfrm>
          <a:prstGeom prst="rect">
            <a:avLst/>
          </a:prstGeom>
          <a:solidFill>
            <a:srgbClr val="FFFF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ก</a:t>
            </a:r>
            <a:r>
              <a:rPr lang="en-US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 ระดับคณะ มีองค์ประกอบดังนี้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389673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ให้ ก.บ.ม. แต่งตั้งคณะกรรมการพิจารณากำหนดระดับตำแหน่งและประเมินค่างานตำแหน่งระดับชำนาญงาน ระดับชำนาญงานพิเศษ ระดับชำนาญการ ระดับชำนาญการพิเศษ ระดับ        เชี่ยวชาญ และระดับเชี่ยวชาญพิเศษ โดยมีองค์ประกอบดังนี้  </a:t>
            </a:r>
            <a:r>
              <a:rPr 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(ต่อ 19)</a:t>
            </a:r>
            <a:endParaRPr lang="th-TH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รองอธิการบดีที่เกี่ยวข้อง			เป็นประธานกรรมการ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ผู้อำนวยการสำนักงานอธิการบดี		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	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ผู้อำนวยการกองของผู้ขอรับการประเมิน	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	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ผู้อำนวยการกองที่ได้รับมอบหมาย		เป็นกรรมการ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ผู้อำนวยการกองการบริหารงานบุคคล	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	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กรรมกเลขานุการ</a:t>
            </a: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996952"/>
            <a:ext cx="4896544" cy="523220"/>
          </a:xfrm>
          <a:prstGeom prst="rect">
            <a:avLst/>
          </a:prstGeom>
          <a:solidFill>
            <a:srgbClr val="FFFF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(ข) ระดับสำนักงานอธิการบดี มีองค์ประกอบดังนี้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66353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20040" lvl="1" indent="0" algn="ctr">
              <a:buFontTx/>
              <a:buNone/>
            </a:pPr>
            <a:r>
              <a:rPr lang="th-TH" sz="35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โดยให้คณะกรรมการตามข้อ (ก) และ (ข) มีอำนาจหน้าที่ </a:t>
            </a:r>
            <a:r>
              <a:rPr lang="th-TH" sz="35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ดังนี้</a:t>
            </a:r>
            <a:endParaRPr lang="en-US" sz="35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ประเมินค่างาน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ประเมินผลสัมฤทธิ์ของงานตามตัวชี้วัดของตำแหน่งที่ครองอยู่ ความรู้ ความสามารถ ทักษะ และสมรรถนะที่จำเป็นสำหรับตำแหน่งที่จะประเมิน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กลั่นกรองการกำหนดระดับตำแหน่ง ระดับชำนาญงาน ระดับชำนาญงานพิเศษ ระดับชำนาญการ ระดับชำนาญการพิเศษ ก่อนเสนอคณะกรรมการ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ประเมิน              เพื่อ</a:t>
            </a: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แต่งตั้งบุคคลให้ดำรงตำแหน่งสูงขึ้นพิจารณา และเสนอ ก.บ.ม. อนุมัติต่อไป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กลั่นกรองการกำหนดระดับตำแหน่ง ระดับเชี่ยวชาญ และระดับเชี่ยวชาญพิเศษก่อนเสนอคณะกรรมการประเมินเพื่อแต่งตั้งบุคคลให้ดำรงตำแหน่งสูงขึ้นพิจารณา เสนอ ก.บ.ม. ให้ความเห็นชอบและเสนอสภามหาวิทยาลัยอนุมัติกำหนดกรอบตำแหน่งที่จะประเมินต่อไป</a:t>
            </a: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756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 algn="ctr">
              <a:buFontTx/>
              <a:buNone/>
            </a:pPr>
            <a:r>
              <a:rPr lang="th-TH" sz="28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ให้ ก.บ.ม. แต่งตั้งคณะกรรมการพิจารณากำหนดระดับตำแหน่งและประเมินค่างานตำแหน่งระดับเชี่ยวชาญพิเศษ ตำแหน่งที่ปรึกษา โดยมีองค์ประกอบดังนี้ </a:t>
            </a:r>
            <a:r>
              <a:rPr lang="th-TH" sz="28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(20)</a:t>
            </a:r>
            <a:endParaRPr lang="th-TH" sz="28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อธิการบดี					เป็นประธานกรรมการ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รองอธิการบดีฝ่ายวิชาการ			เป็นกรรมการ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รองอธิการบดีฝ่ายบริการ			เป็นกรรมการ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รองอธิการบดีฝ่ายนโยบายและแผน		เป็นกรรมการ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ผู้อำนวยการกองการบริหารงานบุคคล		เป็นเลขานุการ</a:t>
            </a: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7819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 algn="ctr">
              <a:buFontTx/>
              <a:buNone/>
            </a:pPr>
            <a:r>
              <a:rPr lang="th-TH" sz="35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โดยให้คณะกรรมการมีอำนาจหน้าที่ ดังนี้</a:t>
            </a: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ประเมินค่างาน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ประเมินผลสัมฤทธิ์ของงานตามตัวชี้วัดของตำแหน่งที่ครองอยู่ ความรู้ความสามารถ ทักษะ และสมรรถนะที่จำเป็นสำหรับตำแหน่งที่จะประเมิน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3000" dirty="0">
                <a:latin typeface="TH SarabunPSK" pitchFamily="34" charset="-34"/>
                <a:cs typeface="TH SarabunPSK" pitchFamily="34" charset="-34"/>
              </a:rPr>
              <a:t>กลั่นกรองการกำหนดระดับตำแหน่ง ระดับเชี่ยวชาญพิเศษ ตำแหน่ง ที่ปรึกษาก่อนเสนอให้ ก.บ.ม. เห็นชอบ และเสนอสภามหาวิทยาลัยอนุมัติกำหนดกรอบตำแหน่ง ที่ปรึกษา 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ต่อไป</a:t>
            </a:r>
            <a:endParaRPr lang="th-TH" sz="30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0307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ให้ ก.บ.ม. แต่งตั้งคณะกรรมการประเมินเพื่อแต่งตั้งบุคคลให้ดำรงตำแหน่งสูงขึ้น</a:t>
            </a:r>
          </a:p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ตำแหน่งระดับชำนาญงาน ระดับชำนาญงานพิเศษ ระดับชำนาญการ ระดับชำนาญการพิเศษ</a:t>
            </a:r>
          </a:p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ระดับเชี่ยวชาญ ระดับเชี่ยวชาญพิเศษ โดยมีองค์ประกอบ ดังนี้ </a:t>
            </a:r>
            <a:r>
              <a:rPr 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(18)</a:t>
            </a:r>
            <a:endParaRPr lang="en-US" sz="2400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80000"/>
              <a:buFontTx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รองอธิการบดีที่ได้รับมอบหมาย		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เป็นประธานกรรมการ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80000"/>
              <a:buFontTx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ก.บ.ม. จำนวน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คน				เป็นกรรมการ</a:t>
            </a:r>
          </a:p>
          <a:p>
            <a:pPr marL="514350" indent="-514350">
              <a:buClrTx/>
              <a:buSzPct val="80000"/>
              <a:buFontTx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หัวหน้าหน่วยงานที่ผู้ขอรับการประเมินสังกัด	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กรรมการ</a:t>
            </a:r>
          </a:p>
          <a:p>
            <a:pPr marL="514350" indent="-514350">
              <a:buClrTx/>
              <a:buSzPct val="80000"/>
              <a:buFontTx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ผู้อำนวยการกองการบริหารงานบุคคล		เป็น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เลขานุการ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373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โดยให้คณะกรรมการมีอำนาจหน้าที่ ดังนี้ </a:t>
            </a:r>
            <a:r>
              <a:rPr 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(18)</a:t>
            </a:r>
            <a:endParaRPr lang="en-US" sz="2400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พิจารณากลั่นกรองผลการประเมินค่างานและการกำหนดกรอบตำแหน่ง ระดับ ชำนาญงาน ระดับชำนาญงานพิเศษ ระดับชำนาญการ ระดับชำนาญการพิเศษ ระดับเชี่ยวชาญ และระดับเชี่ยวชาญพิเศษ ก่อนเสนอ ก.บ.ม.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ประเมินผลสัมฤทธิ์ของงานตามตัวชี้วัดของตำแหน่งที่ครองอยู่ ความรู้ ความสามารถ ทักษะ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          และ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สมรรถนะที่จำเป็นสำหรับตำแหน่งที่จะประเมิน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พิจารณาแต่งตั้งคณะกรรมการผู้ทรงคุณวุฒิเพื่อประเมินผลงานและจริยธรรมและจรรยาบรรณทางวิชาชีพ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แจ้งผู้ขอกำหนดระดับตำแหน่ง หากมีการปรับปรุง แก้ไขผลงานหรือขอผลงานเพิ่มเติม</a:t>
            </a: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7325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20040" lvl="1" indent="0" algn="ctr">
              <a:buFontTx/>
              <a:buNone/>
            </a:pPr>
            <a:r>
              <a:rPr lang="th-TH" sz="24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โดยให้คณะกรรมการมีอำนาจหน้าที่ ดังนี้ (ต่อ </a:t>
            </a:r>
            <a:r>
              <a:rPr lang="th-TH" sz="24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18)</a:t>
            </a:r>
            <a:endParaRPr lang="th-TH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 algn="ctr">
              <a:buFontTx/>
              <a:buNone/>
            </a:pPr>
            <a:endParaRPr lang="en-US" sz="2400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5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แจ้งความเห็นของคณะกรรมการผู้ทรงคุณวุฒิเพื่อประเมินผลงานและจริยธรรมและจรรยบรรณทางวิชาชีพให้ผู้ขอกำหนดตำแหน่งทราบ</a:t>
            </a:r>
          </a:p>
          <a:p>
            <a:pPr marL="514350" indent="-514350">
              <a:buClrTx/>
              <a:buSzPct val="100000"/>
              <a:buFont typeface="+mj-lt"/>
              <a:buAutoNum type="arabicPeriod" startAt="5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พิจารณา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สรุปผลเพื่อเสนอ ก.บ.ม. พิจารณาอนุมัติ</a:t>
            </a:r>
          </a:p>
          <a:p>
            <a:pPr marL="320040" lvl="1" indent="0" algn="ctr">
              <a:buFontTx/>
              <a:buNone/>
            </a:pP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9726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ประกาศมหาวิทยาลัย</a:t>
            </a:r>
            <a:r>
              <a:rPr lang="th-TH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นเรศวร</a:t>
            </a:r>
            <a:endParaRPr lang="th-TH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77802"/>
            <a:ext cx="837197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หลักเกณฑ์ วิธีการกำหนดระดับตำแหน่ง และการแต่งตั้ง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ข้าราชการประเภท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ทั่วไป ประเภทวิชาชีพเฉพาะหรือเชี่ยวชาญเฉพาะ ให้ดำรงตำแหน่ง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สูงขึ้น พ.ศ.2554</a:t>
            </a:r>
            <a:endParaRPr lang="en-US" sz="28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หลักเกณฑ์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วิธีการกำหนดระดับตำแหน่ง และการแต่งตั้ง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ข้าราชการประเภท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ผู้บริหาร และประเภทวิชาชีพเฉพาะหรือเชี่ยวชาญ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เฉพาะ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กรณี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ตำแหน่งหัวหน้าหน่วยงาน ให้ดำรงตำแหน่งสูงขึ้น พ.ศ.2554</a:t>
            </a:r>
          </a:p>
          <a:p>
            <a:pPr marL="514350" indent="-514350" eaLnBrk="1" hangingPunct="1">
              <a:buFont typeface="+mj-lt"/>
              <a:buAutoNum type="arabicPeriod"/>
            </a:pPr>
            <a:endParaRPr lang="en-US" sz="2800" dirty="0" smtClean="0">
              <a:latin typeface="4815_KwangMD_Catthai" pitchFamily="2" charset="0"/>
            </a:endParaRPr>
          </a:p>
          <a:p>
            <a:pPr eaLnBrk="1" hangingPunct="1"/>
            <a:endParaRPr lang="th-TH" sz="2800" dirty="0">
              <a:latin typeface="4815_KwangMD_Cattha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53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20040" lvl="1" indent="0" algn="ctr">
              <a:buFontTx/>
              <a:buNone/>
            </a:pPr>
            <a:r>
              <a:rPr lang="th-TH" sz="35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คณะกรรมการผู้ทรงคุณวุฒิเพื่อประเมินผลงานและจริยธรรมและจรรยาบรรณทาง</a:t>
            </a:r>
            <a:r>
              <a:rPr lang="th-TH" sz="35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วิชาชีพ</a:t>
            </a:r>
            <a:endParaRPr lang="en-US" sz="3500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040" lvl="1" indent="0">
              <a:buNone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ข้อ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21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ให้แต่งตั้งคณะกรรมการผู้ทรงคุณวุฒิเพื่อประเมินผลงานและจริยธรรมและจรรยาบรรณทางวิชาชีพ เพื่อพิจารณาผลงานในตำแหน่งต่างๆ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ดังนี้</a:t>
            </a:r>
            <a:endParaRPr lang="en-US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ตำแหน่งระดับชำนาญงาน หรือระดับชำนาญการ กรรมการจะต้องเป็นผู้ทรงคุณวุฒิที่มีความรู้ความสามารถและความชำนาญตรงกับวิชาชีพของตำแหน่งที่จะแต่งตั้ง และต้องดำรงตำแหน่งไม่ต่ำกว่าตำแหน่งที่จะแต่งตั้งหรือเทียบเท่า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ซึ่งจะต้องเป็นบุคคลภายในมหาวิทยาลัยแต่อยู่ต่างหน่วยงานกับผู้เสนอขอแต่งตั้ง (หน่วยงานระดับคณะ วิทยาลัย หรือสำนัก) จำนวน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คน (โดยวิธีพิเศษ จำนวน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คน) และบุคคลภายนอกมหาวิทยาลัย จำนวน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คน (โดยวิธีพิเศษ จำนวน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คน)</a:t>
            </a:r>
          </a:p>
        </p:txBody>
      </p:sp>
    </p:spTree>
    <p:extLst>
      <p:ext uri="{BB962C8B-B14F-4D97-AF65-F5344CB8AC3E}">
        <p14:creationId xmlns:p14="http://schemas.microsoft.com/office/powerpoint/2010/main" val="263750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320040" lvl="1" indent="0" algn="ctr">
              <a:buFontTx/>
              <a:buNone/>
            </a:pPr>
            <a:r>
              <a:rPr lang="th-TH" sz="3500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คณะกรรมการผู้ทรงคุณวุฒิเพื่อประเมินผลงานและจริยธรรมและจรรยาบรรณทาง</a:t>
            </a:r>
            <a:r>
              <a:rPr lang="th-TH" sz="35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วิชาชีพ</a:t>
            </a:r>
            <a:r>
              <a:rPr lang="en-US" sz="35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35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35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457200" indent="-457200">
              <a:buClrTx/>
              <a:buSzPct val="100000"/>
              <a:buFont typeface="+mj-lt"/>
              <a:buAutoNum type="arabicPeriod" startAt="2"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ตำแหน่งระดับชำนาญงานพิเศษ ระดับชำนาญการพิเศษ ระดับเชี่ยวชาญ  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ระดับ</a:t>
            </a: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เชี่ยวชาญพิเศษ กรรมการจะต้องเป็นผู้ทรงคุณวุฒิที่มีความรู้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ความสามารถ </a:t>
            </a: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ความชำนาญ หรือความเชี่ยวชาญตรงกับวิชาชีพของตำแหน่งที่จะแต่งตั้ง และต้องดำรงตำแหน่งไม่ต่ำกว่าตำแหน่งที่จะแต่งตั้งหรือเทียบเท่า ซึ่งจะต้องเป็นบุคคลภายนอกมหาวิทยาลัย จำนวน 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คน (โดยวิธีพิเศษ จำนวน 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คน) ตามบัญชีรายชื่อผู้ทรงคุณวุฒิที่ ก.พ.อ. กำหนด ในกรณีที่มีเหตุผลและความจำเป็นที่ไม่อาจแต่งตั้งกรรมการตามบัญชีดังกล่าวได้ ให้เสนอ ก.พ.อ. พิจารณาให้ความเห็นชอบเป็นกรณีไป</a:t>
            </a:r>
          </a:p>
          <a:p>
            <a:pPr marL="0" indent="0">
              <a:buClrTx/>
              <a:buSzPct val="100000"/>
              <a:buNone/>
            </a:pPr>
            <a:r>
              <a:rPr lang="th-TH" sz="26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6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วิธีการประเมินผลงานในตำแหน่งระดับชำนาญงาน ระดับชำนาญงานพิเศษ ระดับชำนาญการ หรือระดับชำนาญการพิเศษ ให้กรรมการผู้ทรงคุณวุฒิเพื่อประเมิน ผลงานและจริยธรรมและจรรยาบรรณทางวิชาชีพแต่ละคนทำการประเมินแล้วส่งผลการประเมินให้คณะกรรมการประเมินเพื่อแต่งตั้งบุคคลให้ดำรงตำแหน่งสูงขึ้นตามข้อ </a:t>
            </a:r>
            <a:r>
              <a:rPr lang="th-TH" sz="2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18 </a:t>
            </a:r>
            <a:r>
              <a:rPr lang="th-TH" sz="26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พิจารณาโดยจะไม่ทำการประชุมก็</a:t>
            </a:r>
            <a:r>
              <a:rPr lang="th-TH" sz="2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ได้</a:t>
            </a:r>
            <a:endParaRPr lang="th-TH" sz="2600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0966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8600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565150" y="1844824"/>
            <a:ext cx="832733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</a:pPr>
            <a:r>
              <a:rPr lang="en-US" sz="2800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800" dirty="0" smtClean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กรณี</a:t>
            </a:r>
            <a:r>
              <a:rPr lang="th-TH" sz="2800" dirty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การประเมินผลงานตำแหน่งระดับเชี่ยวชาญ และระดับเชี่ยวชาญพิเศษ</a:t>
            </a:r>
            <a:r>
              <a:rPr lang="en-US" sz="2800" dirty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คณะกรรมการผู้ทรงคุณวุฒิเพื่อประเมินผลงานและจริยธรรมและจรรยาบรรณทางวิชาชีพจะต้องจัดให้มีการประชุมพิจารณาผลงานร่วมกัน</a:t>
            </a:r>
          </a:p>
          <a:p>
            <a:pPr marL="0" indent="0">
              <a:buFontTx/>
              <a:buNone/>
            </a:pPr>
            <a:endParaRPr lang="th-TH" sz="2800" dirty="0">
              <a:solidFill>
                <a:srgbClr val="380FCF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FontTx/>
              <a:buNone/>
            </a:pPr>
            <a:r>
              <a:rPr lang="en-US" sz="2800" dirty="0" smtClean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800" dirty="0" smtClean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ข้อ 22 </a:t>
            </a:r>
            <a:r>
              <a:rPr lang="th-TH" sz="2800" dirty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เกณฑ์การตัดสินให้ใช้คะแนนเสียงข้างมาก เว้นแต่โดยวิธีพิเศษ </a:t>
            </a:r>
            <a:r>
              <a:rPr lang="th-TH" sz="2800" dirty="0" smtClean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               ให้</a:t>
            </a:r>
            <a:r>
              <a:rPr lang="th-TH" sz="2800" dirty="0">
                <a:solidFill>
                  <a:srgbClr val="380FCF"/>
                </a:solidFill>
                <a:latin typeface="TH SarabunPSK" pitchFamily="34" charset="-34"/>
                <a:cs typeface="TH SarabunPSK" pitchFamily="34" charset="-34"/>
              </a:rPr>
              <a:t>ใช้คะแนนเสียงไม่น้อยกว่าสี่ในห้าของคณะกรรมการผู้ทรงคุณวุฒิเพื่อประเมินผลงานและจริยธรรมและจรรยาบรรณทางวิชาชีพ</a:t>
            </a:r>
          </a:p>
          <a:p>
            <a:pPr marL="320040" lvl="1" indent="0" algn="ctr">
              <a:buFontTx/>
              <a:buNone/>
            </a:pPr>
            <a:endParaRPr lang="th-TH" sz="2600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04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144"/>
            <a:ext cx="8496498" cy="990600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ตารางการรับเงินประจำตำแหน่งของพนักงานมหาวิทยาลัย </a:t>
            </a:r>
            <a:r>
              <a:rPr 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ฉบับที่ 1</a:t>
            </a:r>
            <a:r>
              <a:rPr 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พ.ศ. 2555</a:t>
            </a:r>
            <a:endParaRPr lang="th-TH" sz="28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75170"/>
              </p:ext>
            </p:extLst>
          </p:nvPr>
        </p:nvGraphicFramePr>
        <p:xfrm>
          <a:off x="602035" y="1516588"/>
          <a:ext cx="7920880" cy="518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2528"/>
                <a:gridCol w="2376264"/>
                <a:gridCol w="7920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ตำแหน่ง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อัตราเงินประจำตำแหน่ง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เดือน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หมายเหตุ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1. ประเภทวิชาการ</a:t>
                      </a:r>
                      <a:endParaRPr lang="en-US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lvl="0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ศาสตราจารย์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15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600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vl="0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รองศาสตราจารย์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900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ผู้ช่วยศาสตราจารย์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600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2424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2. ประเภทผู้บริหาร</a:t>
                      </a:r>
                      <a:endParaRPr lang="en-US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ผู้อำนวยการสำนักงานอธิการบดีหรือเทียบเท่า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ผู้อำนวยการกองหรือเทียบเท่า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600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3. ประเภทวิชาชีพเฉพาะหรือเชี่ยวชาญเฉพาะ</a:t>
                      </a:r>
                      <a:endParaRPr lang="en-US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ตำแหน่งประเภทวิชาชีพเฉพาะหรือเชี่ยวชาญเฉพาะ</a:t>
                      </a: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ระดับเชี่ยวชาญพิเศษ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ตำแหน่งประเภทวิชาชีพเฉพาะหรือเชี่ยวชาญเฉพาะ</a:t>
                      </a: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ระดับเชี่ยวชาญ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900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ตำแหน่งประเภทวิชาชีพเฉพาะ ระดับชำนาญการพิเศษ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600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    ตำแหน่งประเภทวิชาชีพเฉพาะ ระดับชำนาญการ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500</a:t>
                      </a:r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ight Brace 6"/>
          <p:cNvSpPr/>
          <p:nvPr/>
        </p:nvSpPr>
        <p:spPr>
          <a:xfrm>
            <a:off x="5580112" y="2420888"/>
            <a:ext cx="432048" cy="50405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144"/>
            <a:ext cx="8496498" cy="990600"/>
          </a:xfrm>
          <a:noFill/>
        </p:spPr>
        <p:txBody>
          <a:bodyPr>
            <a:noAutofit/>
          </a:bodyPr>
          <a:lstStyle/>
          <a:p>
            <a:pPr algn="ctr">
              <a:defRPr/>
            </a:pPr>
            <a:r>
              <a:rPr lang="th-TH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การบริหารงานบุคคลมหาวิทยาลัยนเรศวร</a:t>
            </a:r>
            <a:endParaRPr lang="th-TH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3568" y="1484784"/>
            <a:ext cx="82084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มหาวิทยาลัยนเรศวรได้กำหนดให้แบ่งบุคลากร สังกัดมหาวิทยาลัยนเรศวร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ออกเป็นจำนวน 5 กลุ่ม ประกอบด้วย</a:t>
            </a:r>
            <a:endParaRPr lang="en-US" sz="28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(1) กลุ่มข้าราชการพลเรือนในสถาบันอุดมศึกษา </a:t>
            </a:r>
            <a:endParaRPr lang="en-US" sz="28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(2) กลุ่มพนักงานมหาวิทยาลัย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      2.1 พนักงานมหาวิทยาลัย (แผ่นดิน)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      2.2 พนักงานมหาวิทยาลัย (เงินรายได้) </a:t>
            </a:r>
            <a:endParaRPr lang="en-US" sz="28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(3) กลุ่มพนักงานราชการ 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</a:t>
            </a:r>
            <a:r>
              <a:rPr lang="th-TH" sz="28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3.1 </a:t>
            </a:r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พนักงานราชการ (แผ่นดิน)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     3.2 พนักงานราชการ (เงินรายได้)</a:t>
            </a:r>
            <a:endParaRPr lang="en-US" sz="28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(4) กลุ่มลูกจ้างประจำ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      (5) ผู้มีความรู้ความสามารถพิเศษเป็นอาจารย์ในมหาวิทยาลัย </a:t>
            </a:r>
          </a:p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</a:t>
            </a:r>
            <a:r>
              <a:rPr lang="th-TH" sz="28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</a:t>
            </a:r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เกษียณอายุราชการและลูกจ้างชั่วคราวชาวต่างประเทศ </a:t>
            </a:r>
            <a:endParaRPr lang="en-US" sz="28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737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098591"/>
            <a:ext cx="89289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</a:t>
            </a:r>
            <a:r>
              <a:rPr lang="th-TH" sz="32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สำหรับ</a:t>
            </a:r>
            <a:r>
              <a:rPr lang="th-TH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แบบประเมินต่าง ๆ หากมีข้อสงสัยประการใดสามารถสอบถามได้ที่</a:t>
            </a:r>
          </a:p>
          <a:p>
            <a:r>
              <a:rPr lang="th-TH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 1. นายอารมย์  จีนน้อย 		โทรภายใน 1409</a:t>
            </a:r>
          </a:p>
          <a:p>
            <a:r>
              <a:rPr lang="th-TH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 2. น.ส.วิสุทธิณี  อัครวงษ์		โทรภายใน 1112 หรือ 1178</a:t>
            </a:r>
          </a:p>
          <a:p>
            <a:r>
              <a:rPr lang="th-TH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32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    </a:t>
            </a:r>
            <a:r>
              <a:rPr lang="th-TH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3</a:t>
            </a:r>
            <a:r>
              <a:rPr lang="th-TH" sz="32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. </a:t>
            </a:r>
            <a:r>
              <a:rPr lang="th-TH" sz="32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น.ส.วชิราภรณ์  เชื้อปู่คง		โทรภายใน 1112 หรือ </a:t>
            </a:r>
            <a:r>
              <a:rPr lang="th-TH" sz="32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1178</a:t>
            </a:r>
            <a:endParaRPr lang="th-TH" sz="3200" b="1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4414" y="5583540"/>
            <a:ext cx="6624736" cy="7816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200" b="1" dirty="0">
                <a:ln w="12700">
                  <a:solidFill>
                    <a:srgbClr val="FF66FF"/>
                  </a:solidFill>
                  <a:prstDash val="solid"/>
                </a:ln>
                <a:solidFill>
                  <a:srgbClr val="F741D4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cs typeface="Arial" pitchFamily="34" charset="0"/>
              </a:rPr>
              <a:t>ขอบคุณและสวัสดี</a:t>
            </a:r>
            <a:endParaRPr lang="en-US" sz="3200" b="1" dirty="0">
              <a:ln w="12700">
                <a:solidFill>
                  <a:srgbClr val="FF66FF"/>
                </a:solidFill>
                <a:prstDash val="solid"/>
              </a:ln>
              <a:solidFill>
                <a:srgbClr val="F741D4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57290" y="4869160"/>
            <a:ext cx="6624736" cy="6955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ln w="12700">
                  <a:solidFill>
                    <a:srgbClr val="FF66FF"/>
                  </a:solidFill>
                  <a:prstDash val="solid"/>
                </a:ln>
                <a:solidFill>
                  <a:srgbClr val="F741D4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th-TH" sz="2800" b="1" dirty="0">
                <a:ln w="12700">
                  <a:solidFill>
                    <a:srgbClr val="FF66FF"/>
                  </a:solidFill>
                  <a:prstDash val="solid"/>
                </a:ln>
                <a:solidFill>
                  <a:srgbClr val="F741D4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cs typeface="Arial" pitchFamily="34" charset="0"/>
              </a:rPr>
              <a:t>ทุกเรื่องของท่านคืองานสำคัญของเรา</a:t>
            </a:r>
            <a:r>
              <a:rPr lang="en-US" sz="2800" b="1" dirty="0">
                <a:ln w="12700">
                  <a:solidFill>
                    <a:srgbClr val="FF66FF"/>
                  </a:solidFill>
                  <a:prstDash val="solid"/>
                </a:ln>
                <a:solidFill>
                  <a:srgbClr val="F741D4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cs typeface="Arial" pitchFamily="34" charset="0"/>
              </a:rPr>
              <a:t>”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กองการบริหารงานบุคคล</a:t>
            </a:r>
            <a:endParaRPr lang="en-US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ปรับ</a:t>
            </a:r>
            <a:r>
              <a:rPr lang="th-TH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ระบบบริหารงานบุคคลของข้าราชการ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977802"/>
            <a:ext cx="837197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ตามที่ ก.พ.อ.ได้ปรับระบบบริหารงานบุคคลของข้าราชการ จาก </a:t>
            </a:r>
            <a:r>
              <a:rPr lang="th-TH" sz="28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ระบบ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จำแนกตำแหน่งตามาตรฐานกลางสิบเอ็ด</a:t>
            </a:r>
            <a:r>
              <a:rPr lang="th-TH" sz="28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ระดับ </a:t>
            </a:r>
            <a:r>
              <a:rPr lang="th-TH" sz="28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(ระบบซี) 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เป็น ระบบจำแนกตำแหน่งตามกลุ่มลักษณะงาน </a:t>
            </a:r>
            <a:r>
              <a:rPr lang="th-TH" sz="28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(ระบบแท่ง) </a:t>
            </a: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และได้มีการปรับหลักเกณฑ์และวิธีการบริหารงานบุคคลขึ้นใหม่ เพื่อให้สอดคล้องกับประกาศ ก.พ.อ.ในเรื่องต่าง ๆ มหาวิทยาลัยนเรศวรจึงได้ดำเนินการออกข้อบังคับ และประกาศมหาวิทยาลัย เพื่อให้บุคลากรได้มีแนวทางในการปฏิบัติ ดังนี้</a:t>
            </a:r>
          </a:p>
          <a:p>
            <a:pPr marL="457200" indent="-457200" eaLnBrk="1" hangingPunct="1">
              <a:buFont typeface="Wingdings" pitchFamily="2" charset="2"/>
              <a:buChar char="Ø"/>
            </a:pPr>
            <a:endParaRPr lang="en-US" sz="2800" dirty="0" smtClean="0">
              <a:latin typeface="4815_KwangMD_Catthai" pitchFamily="2" charset="0"/>
            </a:endParaRPr>
          </a:p>
          <a:p>
            <a:pPr eaLnBrk="1" hangingPunct="1"/>
            <a:endParaRPr lang="th-TH" sz="2800" dirty="0">
              <a:latin typeface="4815_KwangMD_Cattha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โครงสร้างตำแหน่งใหม่ ประกอบด้วย 4 ประเภท ดังนี้  </a:t>
            </a:r>
            <a:endParaRPr lang="th-TH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172280"/>
              </p:ext>
            </p:extLst>
          </p:nvPr>
        </p:nvGraphicFramePr>
        <p:xfrm>
          <a:off x="395536" y="1700808"/>
          <a:ext cx="8496944" cy="4850611"/>
        </p:xfrm>
        <a:graphic>
          <a:graphicData uri="http://schemas.openxmlformats.org/drawingml/2006/table">
            <a:tbl>
              <a:tblPr>
                <a:tableStyleId>{72833802-FEF1-4C79-8D5D-14CF1EAF98D9}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4904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เชี่ยวชาญพิเศษ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42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ศาสตราจารย์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เชี่ยวชาญ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8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รองศาสตราจารย์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ผอ.สำนักงานอธิการบดี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ชำนาญการพิเศษ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ชำนาญงานพิเศษ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009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ผู้ช่วยศาสตราจารย์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ผู้อำนวยการกอง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ชำนาญการ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ชำนาญงาน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อาจารย์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/หัวหน้าสำนักงานเลขานุการ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ปฏิบัติการ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ปฏิบัติงาน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904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วิชาการ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บริหาร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วิชาชีพเฉพาะ</a:t>
                      </a: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เชี่ยวชาญฉพาะ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ทั่วไป</a:t>
                      </a:r>
                      <a:endParaRPr kumimoji="0" lang="th-TH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T="39981" marB="399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36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>
              <a:defRPr/>
            </a:pPr>
            <a:r>
              <a:rPr lang="th-TH" sz="2200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ประกาศมหาวิทยาลัยนเรศวร เรื่อง หลักเกณฑ์ วิธีการกำหนดระดับตำแหน่งและการแต่งตั้งข้าราชการ </a:t>
            </a:r>
            <a:br>
              <a:rPr lang="th-TH" sz="2200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200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ประเภททั่วไป ประเภทวิชาชีพเฉพาะหรือเชี่ยวชาญเฉพาะ ให้ดำรงตำแหน่งสูงขึ้น พ.ศ.2554</a:t>
            </a:r>
            <a:endParaRPr lang="th-TH" sz="20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708920"/>
            <a:ext cx="83719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การกำหนดระดับตำแหน่ง ระดับชำนาญงาน ชำนาญงานพิเศษ  ชำนาญการ ชำนาญการพิเศษ เชี่ยวชาญ และเชี่ยวชาญพิเศษ ให้วิเคราะห์ภารกิจของหน่วยงานและประเมินค่างานตามองค์ประกอบที่กำหนดไว้</a:t>
            </a:r>
            <a:endParaRPr lang="en-US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/>
            <a:endParaRPr lang="th-TH" sz="2800" dirty="0">
              <a:latin typeface="4815_KwangMD_Catthai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58623"/>
            <a:ext cx="1728192" cy="707886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หลักเกณฑ์</a:t>
            </a:r>
            <a:endParaRPr lang="th-TH" sz="4000" b="1" dirty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157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7" y="228600"/>
            <a:ext cx="4895457" cy="752128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h-TH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การกำหนดระดับตำแหน่ง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2293253"/>
            <a:ext cx="837197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ตำแหน่งประเภททั่วไป 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 ระดับชำนาญงาน ระดับ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ชำนาญงานพิเศษ</a:t>
            </a:r>
            <a:endParaRPr lang="en-US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Wingdings" pitchFamily="2" charset="2"/>
              <a:buChar char="Ø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ตำแหน่งประเภทวิชาชีพเฉพาะ เชี่ยวชาญเฉพาะ 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 ระดับชำนาญการ ระดับชำนาญการ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พิเศษ</a:t>
            </a:r>
            <a:endParaRPr lang="en-US" sz="2800" b="1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US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428750" lvl="2" indent="-514350">
              <a:buFont typeface="Wingdings" pitchFamily="2" charset="2"/>
              <a:buChar char="ü"/>
            </a:pP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หน้าที่และความรับผิดชอบ</a:t>
            </a:r>
          </a:p>
          <a:p>
            <a:pPr marL="1428750" lvl="2" indent="-514350">
              <a:buFont typeface="Wingdings" pitchFamily="2" charset="2"/>
              <a:buChar char="ü"/>
            </a:pP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ความยุ่งยากของ</a:t>
            </a:r>
            <a:r>
              <a:rPr lang="th-TH" sz="28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งาน</a:t>
            </a:r>
            <a:endParaRPr lang="en-US" sz="2800" b="1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 marL="1428750" lvl="2" indent="-514350">
              <a:buFont typeface="Wingdings" pitchFamily="2" charset="2"/>
              <a:buChar char="ü"/>
            </a:pP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การกำกับ</a:t>
            </a:r>
            <a:r>
              <a:rPr lang="th-TH" sz="2800" b="1" dirty="0" smtClean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ตรวจสอบ</a:t>
            </a:r>
            <a:endParaRPr lang="en-US" sz="2800" b="1" dirty="0" smtClean="0">
              <a:solidFill>
                <a:srgbClr val="0C7CD2"/>
              </a:solidFill>
              <a:latin typeface="TH SarabunPSK" pitchFamily="34" charset="-34"/>
              <a:cs typeface="TH SarabunPSK" pitchFamily="34" charset="-34"/>
            </a:endParaRPr>
          </a:p>
          <a:p>
            <a:pPr marL="1428750" lvl="2" indent="-514350">
              <a:buFont typeface="Wingdings" pitchFamily="2" charset="2"/>
              <a:buChar char="ü"/>
            </a:pPr>
            <a:r>
              <a:rPr lang="th-TH" sz="2800" b="1" dirty="0">
                <a:solidFill>
                  <a:srgbClr val="0C7CD2"/>
                </a:solidFill>
                <a:latin typeface="TH SarabunPSK" pitchFamily="34" charset="-34"/>
                <a:cs typeface="TH SarabunPSK" pitchFamily="34" charset="-34"/>
              </a:rPr>
              <a:t>การตัดสินใจ</a:t>
            </a:r>
          </a:p>
          <a:p>
            <a:pPr marL="971550" lvl="1" indent="-514350">
              <a:buFont typeface="Wingdings" pitchFamily="2" charset="2"/>
              <a:buChar char="Ø"/>
            </a:pPr>
            <a:endParaRPr lang="th-TH" sz="2800" b="1" dirty="0">
              <a:latin typeface="4815_KwangMD_Catthai" pitchFamily="2" charset="0"/>
            </a:endParaRPr>
          </a:p>
          <a:p>
            <a:pPr marL="514350" indent="-514350">
              <a:buFont typeface="Wingdings" pitchFamily="2" charset="2"/>
              <a:buChar char="Ø"/>
            </a:pPr>
            <a:endParaRPr lang="th-TH" sz="2800" dirty="0">
              <a:latin typeface="4815_KwangMD_Catthai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70033"/>
            <a:ext cx="7848872" cy="523220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2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ให้วิเคราะห์ภารกิจของหน่วยงานและประเมินค่างานตามองค์ประกอบ 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112604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ตำแหน่งวิชาชีพเฉพาะ เชี่ยวชาญเฉพาะ ระดับเชี่ยวชาญ และระดับเชี่ยวชาญพิเศษ</a:t>
            </a:r>
            <a:endParaRPr lang="th-TH" sz="28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" name="Group 58"/>
          <p:cNvGrpSpPr>
            <a:grpSpLocks/>
          </p:cNvGrpSpPr>
          <p:nvPr/>
        </p:nvGrpSpPr>
        <p:grpSpPr bwMode="auto">
          <a:xfrm>
            <a:off x="693738" y="1772816"/>
            <a:ext cx="8054975" cy="1736725"/>
            <a:chOff x="1013" y="1709"/>
            <a:chExt cx="3465" cy="816"/>
          </a:xfrm>
        </p:grpSpPr>
        <p:sp>
          <p:nvSpPr>
            <p:cNvPr id="11" name="AutoShape 60"/>
            <p:cNvSpPr>
              <a:spLocks noChangeArrowheads="1"/>
            </p:cNvSpPr>
            <p:nvPr/>
          </p:nvSpPr>
          <p:spPr bwMode="gray">
            <a:xfrm>
              <a:off x="1013" y="1709"/>
              <a:ext cx="3465" cy="81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AC924"/>
                </a:gs>
                <a:gs pos="100000">
                  <a:srgbClr val="F7EBAF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B2B2B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 sz="2000" b="1"/>
            </a:p>
          </p:txBody>
        </p:sp>
        <p:sp>
          <p:nvSpPr>
            <p:cNvPr id="12" name="Text Box 63"/>
            <p:cNvSpPr txBox="1">
              <a:spLocks noChangeArrowheads="1"/>
            </p:cNvSpPr>
            <p:nvPr/>
          </p:nvSpPr>
          <p:spPr bwMode="gray">
            <a:xfrm>
              <a:off x="1309" y="1725"/>
              <a:ext cx="2878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th-TH" sz="2400" b="1" dirty="0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ด้านความรู้และทักษะที่จำเป็นในคน</a:t>
              </a:r>
            </a:p>
          </p:txBody>
        </p:sp>
      </p:grpSp>
      <p:sp>
        <p:nvSpPr>
          <p:cNvPr id="13" name="Oval 69"/>
          <p:cNvSpPr>
            <a:spLocks noChangeArrowheads="1"/>
          </p:cNvSpPr>
          <p:nvPr/>
        </p:nvSpPr>
        <p:spPr bwMode="gray">
          <a:xfrm>
            <a:off x="783411" y="1820589"/>
            <a:ext cx="581678" cy="4959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eaVert" wrap="none" anchor="ctr"/>
          <a:lstStyle/>
          <a:p>
            <a:pPr algn="ctr" eaLnBrk="0" hangingPunct="0">
              <a:defRPr/>
            </a:pPr>
            <a:endParaRPr lang="th-TH">
              <a:ln w="3175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gray">
          <a:xfrm>
            <a:off x="811213" y="4639866"/>
            <a:ext cx="7764462" cy="13176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1"/>
          </a:p>
        </p:txBody>
      </p:sp>
      <p:sp>
        <p:nvSpPr>
          <p:cNvPr id="15" name="AutoShape 23"/>
          <p:cNvSpPr>
            <a:spLocks noChangeArrowheads="1"/>
          </p:cNvSpPr>
          <p:nvPr/>
        </p:nvSpPr>
        <p:spPr bwMode="gray">
          <a:xfrm>
            <a:off x="857250" y="4639866"/>
            <a:ext cx="6510338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5F1FB"/>
              </a:gs>
              <a:gs pos="100000">
                <a:srgbClr val="80D4F2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1"/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887413" y="1868066"/>
            <a:ext cx="260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h-TH" sz="2000"/>
              <a:t>1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465263" y="2283991"/>
            <a:ext cx="388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0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 Box 63"/>
          <p:cNvSpPr txBox="1">
            <a:spLocks noChangeArrowheads="1"/>
          </p:cNvSpPr>
          <p:nvPr/>
        </p:nvSpPr>
        <p:spPr bwMode="gray">
          <a:xfrm>
            <a:off x="1890713" y="2223666"/>
            <a:ext cx="3467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ความรู้และความชำนาญงาน</a:t>
            </a: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465263" y="2669753"/>
            <a:ext cx="388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0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 Box 63"/>
          <p:cNvSpPr txBox="1">
            <a:spLocks noChangeArrowheads="1"/>
          </p:cNvSpPr>
          <p:nvPr/>
        </p:nvSpPr>
        <p:spPr bwMode="gray">
          <a:xfrm>
            <a:off x="1900238" y="2622128"/>
            <a:ext cx="2411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455738" y="3095203"/>
            <a:ext cx="388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0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 Box 63"/>
          <p:cNvSpPr txBox="1">
            <a:spLocks noChangeArrowheads="1"/>
          </p:cNvSpPr>
          <p:nvPr/>
        </p:nvSpPr>
        <p:spPr bwMode="gray">
          <a:xfrm>
            <a:off x="1890713" y="3039343"/>
            <a:ext cx="3181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การสื่อสารและปฏิสัมพันธ์</a:t>
            </a:r>
          </a:p>
        </p:txBody>
      </p:sp>
      <p:sp>
        <p:nvSpPr>
          <p:cNvPr id="23" name="AutoShape 60"/>
          <p:cNvSpPr>
            <a:spLocks noChangeArrowheads="1"/>
          </p:cNvSpPr>
          <p:nvPr/>
        </p:nvSpPr>
        <p:spPr bwMode="gray">
          <a:xfrm>
            <a:off x="693738" y="4005064"/>
            <a:ext cx="8054975" cy="2019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AC924"/>
              </a:gs>
              <a:gs pos="100000">
                <a:srgbClr val="F7EBAF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B2B2B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24" name="Oval 69"/>
          <p:cNvSpPr>
            <a:spLocks noChangeArrowheads="1"/>
          </p:cNvSpPr>
          <p:nvPr/>
        </p:nvSpPr>
        <p:spPr bwMode="gray">
          <a:xfrm rot="16200000">
            <a:off x="877899" y="3995180"/>
            <a:ext cx="473094" cy="5631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eaVert" wrap="none" anchor="ctr"/>
          <a:lstStyle/>
          <a:p>
            <a:pPr algn="ctr" eaLnBrk="0" hangingPunct="0">
              <a:defRPr/>
            </a:pPr>
            <a:r>
              <a:rPr lang="th-TH" dirty="0">
                <a:ln w="3175"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5" name="Text Box 63"/>
          <p:cNvSpPr txBox="1">
            <a:spLocks noChangeArrowheads="1"/>
          </p:cNvSpPr>
          <p:nvPr/>
        </p:nvSpPr>
        <p:spPr bwMode="gray">
          <a:xfrm>
            <a:off x="1441450" y="4035028"/>
            <a:ext cx="6689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ด้านความสามารถในการตัดสินใจและแก้ปัญหา</a:t>
            </a: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465263" y="4593828"/>
            <a:ext cx="388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0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 Box 63"/>
          <p:cNvSpPr txBox="1">
            <a:spLocks noChangeArrowheads="1"/>
          </p:cNvSpPr>
          <p:nvPr/>
        </p:nvSpPr>
        <p:spPr bwMode="gray">
          <a:xfrm>
            <a:off x="1900238" y="4503341"/>
            <a:ext cx="6100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กรอบแนวความคิดในการตัดสินใจและแก้ปัญหา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455738" y="5019278"/>
            <a:ext cx="388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00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 Box 63"/>
          <p:cNvSpPr txBox="1">
            <a:spLocks noChangeArrowheads="1"/>
          </p:cNvSpPr>
          <p:nvPr/>
        </p:nvSpPr>
        <p:spPr bwMode="gray">
          <a:xfrm>
            <a:off x="1906588" y="4933553"/>
            <a:ext cx="3752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อิสระในการคิด</a:t>
            </a: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1465263" y="5427266"/>
            <a:ext cx="388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0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 Box 63"/>
          <p:cNvSpPr txBox="1">
            <a:spLocks noChangeArrowheads="1"/>
          </p:cNvSpPr>
          <p:nvPr/>
        </p:nvSpPr>
        <p:spPr bwMode="gray">
          <a:xfrm>
            <a:off x="1906588" y="5397103"/>
            <a:ext cx="3752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sz="240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ความท้าทายในงาน</a:t>
            </a:r>
          </a:p>
        </p:txBody>
      </p:sp>
    </p:spTree>
    <p:extLst>
      <p:ext uri="{BB962C8B-B14F-4D97-AF65-F5344CB8AC3E}">
        <p14:creationId xmlns:p14="http://schemas.microsoft.com/office/powerpoint/2010/main" val="16645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ตำแหน่งวิชาชีพเฉพาะ เชี่ยวชาญเฉพาะ ระดับเชี่ยวชาญ และระดับเชี่ยวชาญ</a:t>
            </a:r>
            <a:r>
              <a:rPr lang="th-TH" sz="32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พิเศษ</a:t>
            </a:r>
            <a:r>
              <a:rPr lang="en-US" sz="32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32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32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8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2" name="Group 58"/>
          <p:cNvGrpSpPr>
            <a:grpSpLocks/>
          </p:cNvGrpSpPr>
          <p:nvPr/>
        </p:nvGrpSpPr>
        <p:grpSpPr bwMode="auto">
          <a:xfrm>
            <a:off x="713110" y="1844824"/>
            <a:ext cx="7920037" cy="2879725"/>
            <a:chOff x="916" y="1661"/>
            <a:chExt cx="3407" cy="1354"/>
          </a:xfrm>
        </p:grpSpPr>
        <p:sp>
          <p:nvSpPr>
            <p:cNvPr id="33" name="AutoShape 60"/>
            <p:cNvSpPr>
              <a:spLocks noChangeArrowheads="1"/>
            </p:cNvSpPr>
            <p:nvPr/>
          </p:nvSpPr>
          <p:spPr bwMode="gray">
            <a:xfrm>
              <a:off x="916" y="1661"/>
              <a:ext cx="3407" cy="135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AC924"/>
                </a:gs>
                <a:gs pos="100000">
                  <a:srgbClr val="F7EBAF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B2B2B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4" name="Text Box 63"/>
            <p:cNvSpPr txBox="1">
              <a:spLocks noChangeArrowheads="1"/>
            </p:cNvSpPr>
            <p:nvPr/>
          </p:nvSpPr>
          <p:spPr bwMode="gray">
            <a:xfrm>
              <a:off x="1309" y="1725"/>
              <a:ext cx="2878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th-TH" sz="2400" b="1" dirty="0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ด้านภาระงานที่รับผิดชอบ</a:t>
              </a:r>
            </a:p>
          </p:txBody>
        </p:sp>
      </p:grpSp>
      <p:sp>
        <p:nvSpPr>
          <p:cNvPr id="35" name="Oval 69"/>
          <p:cNvSpPr>
            <a:spLocks noChangeArrowheads="1"/>
          </p:cNvSpPr>
          <p:nvPr/>
        </p:nvSpPr>
        <p:spPr bwMode="gray">
          <a:xfrm>
            <a:off x="1028208" y="1994197"/>
            <a:ext cx="581678" cy="4959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eaVert" wrap="none" anchor="ctr"/>
          <a:lstStyle/>
          <a:p>
            <a:pPr algn="ctr" eaLnBrk="0" hangingPunct="0">
              <a:defRPr/>
            </a:pPr>
            <a:endParaRPr lang="th-TH">
              <a:ln w="3175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AutoShape 22"/>
          <p:cNvSpPr>
            <a:spLocks noChangeArrowheads="1"/>
          </p:cNvSpPr>
          <p:nvPr/>
        </p:nvSpPr>
        <p:spPr bwMode="gray">
          <a:xfrm>
            <a:off x="1056010" y="4594374"/>
            <a:ext cx="7764462" cy="13176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1132210" y="2041674"/>
            <a:ext cx="260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h-TH" sz="2000"/>
              <a:t>3</a:t>
            </a: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1710060" y="2625229"/>
            <a:ext cx="429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4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Text Box 63"/>
          <p:cNvSpPr txBox="1">
            <a:spLocks noChangeArrowheads="1"/>
          </p:cNvSpPr>
          <p:nvPr/>
        </p:nvSpPr>
        <p:spPr bwMode="gray">
          <a:xfrm>
            <a:off x="2135510" y="2564904"/>
            <a:ext cx="2409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การคิดวิเคราะห์ข้อมูล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1710060" y="3010991"/>
            <a:ext cx="429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4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ext Box 63"/>
          <p:cNvSpPr txBox="1">
            <a:spLocks noChangeArrowheads="1"/>
          </p:cNvSpPr>
          <p:nvPr/>
        </p:nvSpPr>
        <p:spPr bwMode="gray">
          <a:xfrm>
            <a:off x="2145035" y="2977788"/>
            <a:ext cx="4029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อิสระในการปฏิบัติงาน</a:t>
            </a: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1700535" y="3436441"/>
            <a:ext cx="429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4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Text Box 63"/>
          <p:cNvSpPr txBox="1">
            <a:spLocks noChangeArrowheads="1"/>
          </p:cNvSpPr>
          <p:nvPr/>
        </p:nvSpPr>
        <p:spPr bwMode="gray">
          <a:xfrm>
            <a:off x="2135510" y="3381261"/>
            <a:ext cx="403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ผลกระทบจากการปฏิบัติงาน</a:t>
            </a: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710060" y="3920629"/>
            <a:ext cx="429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400" b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</a:t>
            </a:r>
            <a:endParaRPr lang="th-TH" sz="24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 Box 63"/>
          <p:cNvSpPr txBox="1">
            <a:spLocks noChangeArrowheads="1"/>
          </p:cNvSpPr>
          <p:nvPr/>
        </p:nvSpPr>
        <p:spPr bwMode="gray">
          <a:xfrm>
            <a:off x="2146622" y="3852366"/>
            <a:ext cx="417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h-TH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ลักษณะงานที่ปฏิบัติของตำแหน่ง</a:t>
            </a:r>
          </a:p>
        </p:txBody>
      </p:sp>
    </p:spTree>
    <p:extLst>
      <p:ext uri="{BB962C8B-B14F-4D97-AF65-F5344CB8AC3E}">
        <p14:creationId xmlns:p14="http://schemas.microsoft.com/office/powerpoint/2010/main" val="32120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cademicPresentation2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534D3FD-D06A-455F-9219-F6CA2F50DB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AcademicPresentation2</Template>
  <TotalTime>0</TotalTime>
  <Words>2384</Words>
  <Application>Microsoft Office PowerPoint</Application>
  <PresentationFormat>On-screen Show (4:3)</PresentationFormat>
  <Paragraphs>437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4815_KwangMD_Catthai</vt:lpstr>
      <vt:lpstr>Arial</vt:lpstr>
      <vt:lpstr>Calibri</vt:lpstr>
      <vt:lpstr>FreesiaUPC</vt:lpstr>
      <vt:lpstr>TH SarabunPSK</vt:lpstr>
      <vt:lpstr>Tw Cen MT</vt:lpstr>
      <vt:lpstr>Wingdings</vt:lpstr>
      <vt:lpstr>Wingdings 2</vt:lpstr>
      <vt:lpstr>AcademicPresentation2</vt:lpstr>
      <vt:lpstr>หลักเกณฑ์และวิธีการกำหนดระดับตำแหน่ง             และการแต่งตั้งข้าราชการพลเรือน ในสถาบันอุดมศึกษาให้ดำรงตำแหน่งสูงขึ้น</vt:lpstr>
      <vt:lpstr>ข้อบังคับมหาวิทยาลัยนเรศวร</vt:lpstr>
      <vt:lpstr>ประกาศมหาวิทยาลัยนเรศวร</vt:lpstr>
      <vt:lpstr>ปรับระบบบริหารงานบุคคลของข้าราชการ</vt:lpstr>
      <vt:lpstr>โครงสร้างตำแหน่งใหม่ ประกอบด้วย 4 ประเภท ดังนี้  </vt:lpstr>
      <vt:lpstr>ประกาศมหาวิทยาลัยนเรศวร เรื่อง หลักเกณฑ์ วิธีการกำหนดระดับตำแหน่งและการแต่งตั้งข้าราชการ  ประเภททั่วไป ประเภทวิชาชีพเฉพาะหรือเชี่ยวชาญเฉพาะ ให้ดำรงตำแหน่งสูงขึ้น พ.ศ.2554</vt:lpstr>
      <vt:lpstr>การกำหนดระดับตำแหน่ง</vt:lpstr>
      <vt:lpstr>ตำแหน่งวิชาชีพเฉพาะ เชี่ยวชาญเฉพาะ ระดับเชี่ยวชาญ และระดับเชี่ยวชาญพิเศษ</vt:lpstr>
      <vt:lpstr>ตำแหน่งวิชาชีพเฉพาะ เชี่ยวชาญเฉพาะ ระดับเชี่ยวชาญ และระดับเชี่ยวชาญพิเศษ (ต่อ)</vt:lpstr>
      <vt:lpstr>หน่วยงานระดับไหนกำหนดระดับตำแหน่งได้บ้าง</vt:lpstr>
      <vt:lpstr>การแต่งตั้งให้ดำรงตำแหน่ง</vt:lpstr>
      <vt:lpstr>การแต่งตั้งให้ดำรงตำแหน่ง(ต่อ)</vt:lpstr>
      <vt:lpstr>การแต่งตั้งให้ดำรงตำแหน่ง(ต่อ)</vt:lpstr>
      <vt:lpstr>การแต่งตั้งให้ดำรงตำแหน่ง(ต่อ)</vt:lpstr>
      <vt:lpstr>การแต่งตั้งให้ดำรงตำแหน่ง(ต่อ)</vt:lpstr>
      <vt:lpstr>การแต่งตั้งให้ดำรงตำแหน่งประเภททั่วไป ระดับชำนาญงาน และระดับชำนาญงานพิเศษ ตำแหน่งประเภทวิชาชีพเฉพาะหรือเชี่ยวชาญเฉพาะ ระดับชำนาญการ และระดับชำนาญการพิเศษ ให้ประเมินตามองค์ประกอบดังนี้ (8)</vt:lpstr>
      <vt:lpstr>การแต่งตั้งให้ดำรงตำแหน่งประเภทวิชาชีพเฉพาะหรือเชี่ยวชาญเฉพาะระดับเชี่ยวชาญ  ให้ประเมินตามองค์ประกอบ ดังนี้ (9)</vt:lpstr>
      <vt:lpstr>การแต่งตั้งให้ดำรงตำแหน่งประเภทวิชาชีพเฉพาะหรือเชี่ยวชาญเฉพาะ ระดับเชี่ยวชาญพิเศษ ให้ประเมินตามองค์ประกอบ ดังนี้ (10)</vt:lpstr>
      <vt:lpstr>เกณฑ์การแต่งตั้ง</vt:lpstr>
      <vt:lpstr>เกณฑ์การแต่งตั้ง (ต่อ)</vt:lpstr>
      <vt:lpstr>กรอบตำแหน่ง</vt:lpstr>
      <vt:lpstr>วิธีการ</vt:lpstr>
      <vt:lpstr>วิธีการ (ต่อ)</vt:lpstr>
      <vt:lpstr>วิธีการ (ต่อ)</vt:lpstr>
      <vt:lpstr>วิธีการ (ต่อ)</vt:lpstr>
      <vt:lpstr>วิธีการ (ต่อ)</vt:lpstr>
      <vt:lpstr>วิธีการ (ต่อ)</vt:lpstr>
      <vt:lpstr>วิธีการ (ต่อ)</vt:lpstr>
      <vt:lpstr>วิธีการ (ต่อ)</vt:lpstr>
      <vt:lpstr>วิธีการ (ต่อ)</vt:lpstr>
      <vt:lpstr>วิธีการ (ต่อ)</vt:lpstr>
      <vt:lpstr>วิธีการ(ต่อ)</vt:lpstr>
      <vt:lpstr>ตารางการรับเงินประจำตำแหน่งของพนักงานมหาวิทยาลัย (ฉบับที่ 1) พ.ศ. 2555</vt:lpstr>
      <vt:lpstr>การบริหารงานบุคคลมหาวิทยาลัยนเรศวร</vt:lpstr>
      <vt:lpstr>กองการบริหารงานบุคคล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2012-07-04T04:22:58Z</dcterms:created>
  <dcterms:modified xsi:type="dcterms:W3CDTF">2013-07-29T09:55:48Z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TC101671251033</vt:lpwstr>
  </property>
</Properties>
</file>