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</p:sldMasterIdLst>
  <p:handoutMasterIdLst>
    <p:handoutMasterId r:id="rId13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(ส่วนที่ไม่มีชื่อ)" id="{1ABDF530-25DD-4669-B606-88E83B61504D}">
          <p14:sldIdLst>
            <p14:sldId id="256"/>
            <p14:sldId id="258"/>
          </p14:sldIdLst>
        </p14:section>
        <p14:section name="(ส่วนที่ไม่มีชื่อ)" id="{C930624B-41D8-4157-B780-83EFA821A144}">
          <p14:sldIdLst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28D9A1-F32F-49A0-93E3-77F7585731FF}" type="datetimeFigureOut">
              <a:rPr lang="th-TH" smtClean="0"/>
              <a:t>27/08/56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D3C64-77C9-4219-99DD-DD9A8D7488C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957914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แทนวันที่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F8984C0-1618-4FEB-A2E0-EA6C11B93ADB}" type="datetimeFigureOut">
              <a:rPr lang="th-TH" smtClean="0"/>
              <a:t>27/08/56</a:t>
            </a:fld>
            <a:endParaRPr lang="th-TH"/>
          </a:p>
        </p:txBody>
      </p:sp>
      <p:sp>
        <p:nvSpPr>
          <p:cNvPr id="17" name="ตัวแทนท้ายกระดา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สี่เหลี่ยมผืนผ้า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สี่เหลี่ยมผืนผ้า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ตัวเชื่อมต่อตรง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ตัวเชื่อมต่อตรง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สี่เหลี่ยมผืนผ้า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วงรี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วงรี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วงรี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ตัวแทนหมายเลขภาพนิ่ง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1740FC2-7B06-49A0-8843-AE43F6EFBF95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984C0-1618-4FEB-A2E0-EA6C11B93ADB}" type="datetimeFigureOut">
              <a:rPr lang="th-TH" smtClean="0"/>
              <a:t>27/08/56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40FC2-7B06-49A0-8843-AE43F6EFBF9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984C0-1618-4FEB-A2E0-EA6C11B93ADB}" type="datetimeFigureOut">
              <a:rPr lang="th-TH" smtClean="0"/>
              <a:t>27/08/56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40FC2-7B06-49A0-8843-AE43F6EFBF9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F8984C0-1618-4FEB-A2E0-EA6C11B93ADB}" type="datetimeFigureOut">
              <a:rPr lang="th-TH" smtClean="0"/>
              <a:t>27/08/56</a:t>
            </a:fld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1740FC2-7B06-49A0-8843-AE43F6EFBF95}" type="slidenum">
              <a:rPr lang="th-TH" smtClean="0"/>
              <a:t>‹#›</a:t>
            </a:fld>
            <a:endParaRPr lang="th-TH"/>
          </a:p>
        </p:txBody>
      </p:sp>
      <p:sp>
        <p:nvSpPr>
          <p:cNvPr id="10" name="ตัวแทน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F8984C0-1618-4FEB-A2E0-EA6C11B93ADB}" type="datetimeFigureOut">
              <a:rPr lang="th-TH" smtClean="0"/>
              <a:t>27/08/56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h-TH"/>
          </a:p>
        </p:txBody>
      </p:sp>
      <p:sp>
        <p:nvSpPr>
          <p:cNvPr id="9" name="สี่เหลี่ยมผืนผ้า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ตัวเชื่อมต่อตรง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ตัวเชื่อมต่อตรง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วงรี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วงรี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วงรี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ตัวเชื่อมต่อตรง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1740FC2-7B06-49A0-8843-AE43F6EFBF95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984C0-1618-4FEB-A2E0-EA6C11B93ADB}" type="datetimeFigureOut">
              <a:rPr lang="th-TH" smtClean="0"/>
              <a:t>27/08/56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40FC2-7B06-49A0-8843-AE43F6EFBF95}" type="slidenum">
              <a:rPr lang="th-TH" smtClean="0"/>
              <a:t>‹#›</a:t>
            </a:fld>
            <a:endParaRPr lang="th-TH"/>
          </a:p>
        </p:txBody>
      </p:sp>
      <p:sp>
        <p:nvSpPr>
          <p:cNvPr id="9" name="ตัวแทนเนื้อหา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แทนเนื้อหา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984C0-1618-4FEB-A2E0-EA6C11B93ADB}" type="datetimeFigureOut">
              <a:rPr lang="th-TH" smtClean="0"/>
              <a:t>27/08/56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40FC2-7B06-49A0-8843-AE43F6EFBF95}" type="slidenum">
              <a:rPr lang="th-TH" smtClean="0"/>
              <a:t>‹#›</a:t>
            </a:fld>
            <a:endParaRPr lang="th-TH"/>
          </a:p>
        </p:txBody>
      </p:sp>
      <p:sp>
        <p:nvSpPr>
          <p:cNvPr id="11" name="ตัวแทนเนื้อหา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แทนเนื้อหา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แทนข้อความ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4" name="ตัวแทนข้อความ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6" name="ตัวแทนวันที่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F8984C0-1618-4FEB-A2E0-EA6C11B93ADB}" type="datetimeFigureOut">
              <a:rPr lang="th-TH" smtClean="0"/>
              <a:t>27/08/56</a:t>
            </a:fld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1740FC2-7B06-49A0-8843-AE43F6EFBF95}" type="slidenum">
              <a:rPr lang="th-TH" smtClean="0"/>
              <a:t>‹#›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984C0-1618-4FEB-A2E0-EA6C11B93ADB}" type="datetimeFigureOut">
              <a:rPr lang="th-TH" smtClean="0"/>
              <a:t>27/08/56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40FC2-7B06-49A0-8843-AE43F6EFBF9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ตัวแทนเนื้อหา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1" name="ตัวแทนวันที่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F8984C0-1618-4FEB-A2E0-EA6C11B93ADB}" type="datetimeFigureOut">
              <a:rPr lang="th-TH" smtClean="0"/>
              <a:t>27/08/56</a:t>
            </a:fld>
            <a:endParaRPr lang="th-TH"/>
          </a:p>
        </p:txBody>
      </p:sp>
      <p:sp>
        <p:nvSpPr>
          <p:cNvPr id="22" name="ตัวแทนหมายเลขภาพนิ่ง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1740FC2-7B06-49A0-8843-AE43F6EFBF95}" type="slidenum">
              <a:rPr lang="th-TH" smtClean="0"/>
              <a:t>‹#›</a:t>
            </a:fld>
            <a:endParaRPr lang="th-TH"/>
          </a:p>
        </p:txBody>
      </p:sp>
      <p:sp>
        <p:nvSpPr>
          <p:cNvPr id="23" name="ตัวแทนท้ายกระดา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เชื่อมต่อตรง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ตัวเชื่อมต่อตรง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ตัวแทนวันที่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F8984C0-1618-4FEB-A2E0-EA6C11B93ADB}" type="datetimeFigureOut">
              <a:rPr lang="th-TH" smtClean="0"/>
              <a:t>27/08/56</a:t>
            </a:fld>
            <a:endParaRPr lang="th-TH"/>
          </a:p>
        </p:txBody>
      </p:sp>
      <p:sp>
        <p:nvSpPr>
          <p:cNvPr id="18" name="ตัวแทนหมายเลขภาพนิ่ง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1740FC2-7B06-49A0-8843-AE43F6EFBF95}" type="slidenum">
              <a:rPr lang="th-TH" smtClean="0"/>
              <a:t>‹#›</a:t>
            </a:fld>
            <a:endParaRPr lang="th-TH"/>
          </a:p>
        </p:txBody>
      </p:sp>
      <p:sp>
        <p:nvSpPr>
          <p:cNvPr id="21" name="ตัวแทนท้ายกระดา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ตัวแทนชื่อเรื่อง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แทนข้อความ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แทนวันที่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F8984C0-1618-4FEB-A2E0-EA6C11B93ADB}" type="datetimeFigureOut">
              <a:rPr lang="th-TH" smtClean="0"/>
              <a:t>27/08/56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ตัวแทน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1740FC2-7B06-49A0-8843-AE43F6EFBF95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3"/>
          <p:cNvSpPr>
            <a:spLocks noGrp="1"/>
          </p:cNvSpPr>
          <p:nvPr>
            <p:ph type="ctrTitle"/>
          </p:nvPr>
        </p:nvSpPr>
        <p:spPr>
          <a:xfrm>
            <a:off x="971601" y="1700808"/>
            <a:ext cx="7736970" cy="1800200"/>
          </a:xfrm>
        </p:spPr>
        <p:txBody>
          <a:bodyPr>
            <a:noAutofit/>
          </a:bodyPr>
          <a:lstStyle/>
          <a:p>
            <a:pPr algn="ctr"/>
            <a:r>
              <a:rPr lang="th-TH" sz="4800" dirty="0" smtClean="0">
                <a:solidFill>
                  <a:srgbClr val="0000FF"/>
                </a:solidFill>
              </a:rPr>
              <a:t>การจัดจ้างพนักงานราชการ และสิทธิประโยชน์ของ</a:t>
            </a:r>
            <a:br>
              <a:rPr lang="th-TH" sz="4800" dirty="0" smtClean="0">
                <a:solidFill>
                  <a:srgbClr val="0000FF"/>
                </a:solidFill>
              </a:rPr>
            </a:br>
            <a:r>
              <a:rPr lang="th-TH" sz="4800" dirty="0" smtClean="0">
                <a:solidFill>
                  <a:srgbClr val="0000FF"/>
                </a:solidFill>
              </a:rPr>
              <a:t>พนักงานราชการ (เงินรายได้)</a:t>
            </a:r>
            <a:endParaRPr lang="th-TH" sz="4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23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835696" y="1844824"/>
            <a:ext cx="6400800" cy="2592288"/>
          </a:xfrm>
        </p:spPr>
        <p:txBody>
          <a:bodyPr>
            <a:noAutofit/>
          </a:bodyPr>
          <a:lstStyle/>
          <a:p>
            <a:r>
              <a:rPr lang="th-TH" sz="3400" dirty="0" smtClean="0">
                <a:solidFill>
                  <a:srgbClr val="FF0000"/>
                </a:solidFill>
              </a:rPr>
              <a:t>*****</a:t>
            </a:r>
            <a:r>
              <a:rPr lang="th-TH" sz="3400" dirty="0" smtClean="0">
                <a:solidFill>
                  <a:schemeClr val="tx1"/>
                </a:solidFill>
              </a:rPr>
              <a:t> หากพนักงานราชการผู้ไดละทิ้งหรือทอดทิ้งหน้าที่ราชการติดต่อกันในคราวเดียวเป็นเวลาเกินกว่า 7 วัน     ให้หน่วยงานต้นสังกัดของผู้นั้นรายงานมหาวิทยาลัย</a:t>
            </a:r>
            <a:endParaRPr lang="th-TH" sz="3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09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75656" y="692696"/>
            <a:ext cx="6400800" cy="1584176"/>
          </a:xfrm>
        </p:spPr>
        <p:txBody>
          <a:bodyPr>
            <a:noAutofit/>
          </a:bodyPr>
          <a:lstStyle/>
          <a:p>
            <a:pPr algn="ctr"/>
            <a:r>
              <a:rPr lang="th-TH" sz="8000" dirty="0" smtClean="0">
                <a:solidFill>
                  <a:srgbClr val="FF0000"/>
                </a:solidFill>
              </a:rPr>
              <a:t>ขอบคุณค่ะ</a:t>
            </a:r>
            <a:endParaRPr lang="th-TH" sz="80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CITCOM01\Pictures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36912"/>
            <a:ext cx="3528392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727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827584" y="476672"/>
            <a:ext cx="7848600" cy="1296145"/>
          </a:xfrm>
        </p:spPr>
        <p:txBody>
          <a:bodyPr>
            <a:noAutofit/>
          </a:bodyPr>
          <a:lstStyle/>
          <a:p>
            <a:pPr algn="ctr"/>
            <a:r>
              <a:rPr lang="th-TH" sz="4800" dirty="0" smtClean="0">
                <a:solidFill>
                  <a:srgbClr val="0000FF"/>
                </a:solidFill>
              </a:rPr>
              <a:t>การจัดจ้างพนักงานราชการ และสิทธิประโยชน์ของพนักงานราชการ (เงินรายได้)</a:t>
            </a:r>
            <a:endParaRPr lang="th-TH" sz="4800" dirty="0">
              <a:solidFill>
                <a:srgbClr val="0000FF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75656" y="1988840"/>
            <a:ext cx="7344816" cy="4176464"/>
          </a:xfrm>
        </p:spPr>
        <p:txBody>
          <a:bodyPr>
            <a:normAutofit/>
          </a:bodyPr>
          <a:lstStyle/>
          <a:p>
            <a:r>
              <a:rPr lang="th-TH" sz="4800" dirty="0" smtClean="0">
                <a:solidFill>
                  <a:schemeClr val="tx1"/>
                </a:solidFill>
              </a:rPr>
              <a:t>1. การจัดจ้างพนักงานราชการ (เงินรายได้)                  แบ่งออก เป็น 2 ลักษณะ</a:t>
            </a:r>
          </a:p>
          <a:p>
            <a:r>
              <a:rPr lang="th-TH" sz="4800" dirty="0">
                <a:solidFill>
                  <a:schemeClr val="tx1"/>
                </a:solidFill>
              </a:rPr>
              <a:t>	</a:t>
            </a:r>
            <a:r>
              <a:rPr lang="th-TH" sz="4800" dirty="0" smtClean="0">
                <a:solidFill>
                  <a:schemeClr val="tx1"/>
                </a:solidFill>
              </a:rPr>
              <a:t>-  การจัดจ้างโดยใช้กรอบอัตราทดแทน</a:t>
            </a:r>
          </a:p>
          <a:p>
            <a:r>
              <a:rPr lang="th-TH" sz="4800" dirty="0" smtClean="0">
                <a:solidFill>
                  <a:schemeClr val="tx1"/>
                </a:solidFill>
              </a:rPr>
              <a:t>	-  การจัดจ้างโดยใช้กรอบอัตราใหม่</a:t>
            </a:r>
            <a:endParaRPr lang="th-TH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88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47664" y="306693"/>
            <a:ext cx="7305192" cy="1008112"/>
          </a:xfrm>
        </p:spPr>
        <p:txBody>
          <a:bodyPr>
            <a:normAutofit/>
          </a:bodyPr>
          <a:lstStyle/>
          <a:p>
            <a:pPr algn="ctr"/>
            <a:r>
              <a:rPr lang="th-TH" sz="4400" dirty="0" smtClean="0">
                <a:solidFill>
                  <a:srgbClr val="0000FF"/>
                </a:solidFill>
              </a:rPr>
              <a:t>ขั้นตอนการจัดจ้างพนักงานราชการ (เงินรายได้)</a:t>
            </a:r>
            <a:endParaRPr lang="th-TH" sz="4400" dirty="0">
              <a:solidFill>
                <a:srgbClr val="0000FF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835696" y="1556792"/>
            <a:ext cx="6984776" cy="4536504"/>
          </a:xfrm>
        </p:spPr>
        <p:txBody>
          <a:bodyPr>
            <a:noAutofit/>
          </a:bodyPr>
          <a:lstStyle/>
          <a:p>
            <a:r>
              <a:rPr lang="th-TH" sz="3600" dirty="0" smtClean="0">
                <a:solidFill>
                  <a:schemeClr val="tx1"/>
                </a:solidFill>
              </a:rPr>
              <a:t>1. หน่วยงานทำบันทึกข้อความขออนุมัติใช้กรอบอัตรา (กรอบทดแทน หรือกรอบอัตราใหม่)</a:t>
            </a:r>
          </a:p>
          <a:p>
            <a:r>
              <a:rPr lang="th-TH" sz="3600" dirty="0" smtClean="0">
                <a:solidFill>
                  <a:schemeClr val="tx1"/>
                </a:solidFill>
              </a:rPr>
              <a:t>2. หน่วยงานทำบันทึกข้อความขออนุมัติจ้าง</a:t>
            </a:r>
          </a:p>
          <a:p>
            <a:r>
              <a:rPr lang="th-TH" sz="3600" dirty="0" smtClean="0">
                <a:solidFill>
                  <a:schemeClr val="tx1"/>
                </a:solidFill>
              </a:rPr>
              <a:t>3. กองการบริหารงานบุคคลดำเนินการจัดทำคำสั่งจัดจ้าง</a:t>
            </a:r>
          </a:p>
          <a:p>
            <a:r>
              <a:rPr lang="th-TH" sz="3600" dirty="0" smtClean="0">
                <a:solidFill>
                  <a:schemeClr val="tx1"/>
                </a:solidFill>
              </a:rPr>
              <a:t>4. ดำเนินการจัดส่งสำเนาคำสั่งให้หน่วยงาน</a:t>
            </a:r>
          </a:p>
          <a:p>
            <a:r>
              <a:rPr lang="th-TH" sz="3600" dirty="0" smtClean="0">
                <a:solidFill>
                  <a:schemeClr val="tx1"/>
                </a:solidFill>
              </a:rPr>
              <a:t>    - กองคลัง</a:t>
            </a:r>
          </a:p>
          <a:p>
            <a:r>
              <a:rPr lang="th-TH" sz="3600" dirty="0" smtClean="0">
                <a:solidFill>
                  <a:schemeClr val="tx1"/>
                </a:solidFill>
              </a:rPr>
              <a:t>    - หน่วยงานต้นสังกัด</a:t>
            </a:r>
            <a:endParaRPr lang="th-TH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17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827584" y="188640"/>
            <a:ext cx="8136904" cy="1224136"/>
          </a:xfrm>
        </p:spPr>
        <p:txBody>
          <a:bodyPr>
            <a:noAutofit/>
          </a:bodyPr>
          <a:lstStyle/>
          <a:p>
            <a:pPr algn="ctr"/>
            <a:r>
              <a:rPr lang="th-TH" sz="4000" dirty="0">
                <a:solidFill>
                  <a:srgbClr val="0000FF"/>
                </a:solidFill>
              </a:rPr>
              <a:t>อัตราค่าตอบแทนในการจัดจ้างพนักงานราชการ (เงิน</a:t>
            </a:r>
            <a:r>
              <a:rPr lang="th-TH" sz="4000" dirty="0" smtClean="0">
                <a:solidFill>
                  <a:srgbClr val="0000FF"/>
                </a:solidFill>
              </a:rPr>
              <a:t>รายได้)</a:t>
            </a:r>
            <a:br>
              <a:rPr lang="th-TH" sz="4000" dirty="0" smtClean="0">
                <a:solidFill>
                  <a:srgbClr val="0000FF"/>
                </a:solidFill>
              </a:rPr>
            </a:br>
            <a:r>
              <a:rPr lang="th-TH" sz="4000" dirty="0" smtClean="0">
                <a:solidFill>
                  <a:srgbClr val="0000FF"/>
                </a:solidFill>
              </a:rPr>
              <a:t>ณ  1 มกราคม 2556</a:t>
            </a:r>
            <a:endParaRPr lang="th-TH" sz="4000" dirty="0">
              <a:solidFill>
                <a:srgbClr val="0000FF"/>
              </a:solidFill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439572"/>
              </p:ext>
            </p:extLst>
          </p:nvPr>
        </p:nvGraphicFramePr>
        <p:xfrm>
          <a:off x="899592" y="1700809"/>
          <a:ext cx="7776864" cy="46085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1884436"/>
                <a:gridCol w="1879084"/>
                <a:gridCol w="1349048"/>
              </a:tblGrid>
              <a:tr h="1142912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</a:rPr>
                        <a:t>คุณวุฒิการศึกษา</a:t>
                      </a:r>
                      <a:endParaRPr lang="th-TH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</a:rPr>
                        <a:t>บัญชีค่าตอบแทนพนักงานราชการ</a:t>
                      </a:r>
                      <a:endParaRPr lang="th-TH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</a:rPr>
                        <a:t>เงินเพิ่มการ       ครองชีพชั่วคราว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</a:rPr>
                        <a:t>รวม</a:t>
                      </a:r>
                      <a:endParaRPr lang="th-TH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142912">
                <a:tc>
                  <a:txBody>
                    <a:bodyPr/>
                    <a:lstStyle/>
                    <a:p>
                      <a:r>
                        <a:rPr lang="th-TH" sz="2800" b="1" dirty="0" err="1" smtClean="0"/>
                        <a:t>ปวส</a:t>
                      </a:r>
                      <a:r>
                        <a:rPr lang="th-TH" sz="2800" b="1" dirty="0" smtClean="0"/>
                        <a:t>.</a:t>
                      </a:r>
                      <a:r>
                        <a:rPr lang="th-TH" sz="2800" b="1" baseline="0" dirty="0" smtClean="0"/>
                        <a:t> / อนุปริญญา 3 ปี / ช่างไม้</a:t>
                      </a:r>
                      <a:endParaRPr lang="th-T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/>
                        <a:t>12,240</a:t>
                      </a:r>
                      <a:endParaRPr lang="th-TH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/>
                        <a:t>45</a:t>
                      </a:r>
                      <a:endParaRPr lang="th-TH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/>
                        <a:t>12,285</a:t>
                      </a:r>
                      <a:endParaRPr lang="th-TH" sz="3600" b="1" dirty="0"/>
                    </a:p>
                  </a:txBody>
                  <a:tcPr/>
                </a:tc>
              </a:tr>
              <a:tr h="774229">
                <a:tc>
                  <a:txBody>
                    <a:bodyPr/>
                    <a:lstStyle/>
                    <a:p>
                      <a:r>
                        <a:rPr lang="th-TH" sz="2800" b="1" dirty="0" err="1" smtClean="0"/>
                        <a:t>ปวท</a:t>
                      </a:r>
                      <a:r>
                        <a:rPr lang="th-TH" sz="2800" b="1" dirty="0" smtClean="0"/>
                        <a:t>. / อนุปริญญา 2 ปี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/>
                        <a:t>11,450</a:t>
                      </a:r>
                      <a:endParaRPr lang="th-TH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/>
                        <a:t>835</a:t>
                      </a:r>
                      <a:endParaRPr lang="th-TH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/>
                        <a:t>12,285</a:t>
                      </a:r>
                      <a:endParaRPr lang="th-TH" sz="3600" b="1" dirty="0"/>
                    </a:p>
                  </a:txBody>
                  <a:tcPr/>
                </a:tc>
              </a:tr>
              <a:tr h="774229">
                <a:tc>
                  <a:txBody>
                    <a:bodyPr/>
                    <a:lstStyle/>
                    <a:p>
                      <a:r>
                        <a:rPr lang="th-TH" sz="2800" b="1" dirty="0" err="1" smtClean="0"/>
                        <a:t>ปวช</a:t>
                      </a:r>
                      <a:r>
                        <a:rPr lang="th-TH" sz="2800" b="1" dirty="0" smtClean="0"/>
                        <a:t>. / พนักงานขับรถยนต์</a:t>
                      </a:r>
                      <a:endParaRPr lang="th-T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/>
                        <a:t>9,960</a:t>
                      </a:r>
                      <a:endParaRPr lang="th-TH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/>
                        <a:t>1,500</a:t>
                      </a:r>
                      <a:endParaRPr lang="th-TH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/>
                        <a:t>11,460</a:t>
                      </a:r>
                      <a:endParaRPr lang="th-TH" sz="3600" b="1" dirty="0"/>
                    </a:p>
                  </a:txBody>
                  <a:tcPr/>
                </a:tc>
              </a:tr>
              <a:tr h="774229">
                <a:tc>
                  <a:txBody>
                    <a:bodyPr/>
                    <a:lstStyle/>
                    <a:p>
                      <a:r>
                        <a:rPr lang="th-TH" sz="2800" b="1" dirty="0" smtClean="0"/>
                        <a:t>ม.ต้น / ม.ปลาย</a:t>
                      </a:r>
                      <a:endParaRPr lang="th-TH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/>
                        <a:t>9,110</a:t>
                      </a:r>
                      <a:endParaRPr lang="th-TH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/>
                        <a:t>1,500</a:t>
                      </a:r>
                      <a:endParaRPr lang="th-TH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/>
                        <a:t>10,610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926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827584" y="188640"/>
            <a:ext cx="7848600" cy="864096"/>
          </a:xfrm>
        </p:spPr>
        <p:txBody>
          <a:bodyPr>
            <a:normAutofit/>
          </a:bodyPr>
          <a:lstStyle/>
          <a:p>
            <a:pPr algn="ctr"/>
            <a:r>
              <a:rPr lang="th-TH" sz="4400" dirty="0" smtClean="0">
                <a:solidFill>
                  <a:srgbClr val="0000FF"/>
                </a:solidFill>
              </a:rPr>
              <a:t>สิทธิประโยชน์การลาของพนักงานราชการ</a:t>
            </a:r>
            <a:endParaRPr lang="th-TH" sz="4400" dirty="0">
              <a:solidFill>
                <a:srgbClr val="0000FF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763688" y="1412776"/>
            <a:ext cx="6912768" cy="4824536"/>
          </a:xfrm>
        </p:spPr>
        <p:txBody>
          <a:bodyPr>
            <a:noAutofit/>
          </a:bodyPr>
          <a:lstStyle/>
          <a:p>
            <a:r>
              <a:rPr lang="th-TH" sz="3400" dirty="0" smtClean="0">
                <a:solidFill>
                  <a:schemeClr val="tx1"/>
                </a:solidFill>
              </a:rPr>
              <a:t>1. สิทธิการลาป่วยสามารถลาป่วยได้ตามจริง และให้ได้รับค่าตอบแทนระหว่างลาป่วย 1 ปีงบประมาณไม่เกิน 30 วันทำการ การลาป่วย 3 วันติดต่อกันขึ้นไปผู้มีอำนาจอนุญาตอาจสั่งให้มีใบรับรองแพทย์ประกอบการพิจารณาอนุญาตก็ได้</a:t>
            </a:r>
          </a:p>
          <a:p>
            <a:endParaRPr lang="th-TH" sz="1400" dirty="0" smtClean="0">
              <a:solidFill>
                <a:schemeClr val="tx1"/>
              </a:solidFill>
            </a:endParaRPr>
          </a:p>
          <a:p>
            <a:r>
              <a:rPr lang="th-TH" sz="3400" dirty="0" smtClean="0">
                <a:solidFill>
                  <a:srgbClr val="FF0000"/>
                </a:solidFill>
              </a:rPr>
              <a:t>*** ส่วนที่ลาป่วยเกิน 30 วัน มีสิทธิได้รับเงินทดแทนการขาด           รายได้จากกองทุนประกันสังคม ทั้งนี้ ตามหลักเกณฑ์และเงื่อนไข  ตามกฎหมายว่าด้วยประกันสังคม</a:t>
            </a:r>
          </a:p>
          <a:p>
            <a:endParaRPr lang="th-TH" sz="3000" dirty="0"/>
          </a:p>
        </p:txBody>
      </p:sp>
    </p:spTree>
    <p:extLst>
      <p:ext uri="{BB962C8B-B14F-4D97-AF65-F5344CB8AC3E}">
        <p14:creationId xmlns:p14="http://schemas.microsoft.com/office/powerpoint/2010/main" val="46781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31640" y="1484784"/>
            <a:ext cx="7488832" cy="4680520"/>
          </a:xfrm>
        </p:spPr>
        <p:txBody>
          <a:bodyPr>
            <a:noAutofit/>
          </a:bodyPr>
          <a:lstStyle/>
          <a:p>
            <a:r>
              <a:rPr lang="th-TH" sz="4000" dirty="0" smtClean="0">
                <a:solidFill>
                  <a:schemeClr val="tx1"/>
                </a:solidFill>
              </a:rPr>
              <a:t>2.  สิทธิการลาคลอดบุตร ลาได้ 90 วัน</a:t>
            </a:r>
          </a:p>
          <a:p>
            <a:r>
              <a:rPr lang="th-TH" sz="4000" dirty="0">
                <a:solidFill>
                  <a:schemeClr val="tx1"/>
                </a:solidFill>
              </a:rPr>
              <a:t>	</a:t>
            </a:r>
            <a:r>
              <a:rPr lang="th-TH" sz="4000" dirty="0" smtClean="0">
                <a:solidFill>
                  <a:schemeClr val="tx1"/>
                </a:solidFill>
              </a:rPr>
              <a:t>- ได้รับค่าตอบแทนระหว่างลาจากนายจ้าง 45 วัน</a:t>
            </a:r>
          </a:p>
          <a:p>
            <a:r>
              <a:rPr lang="th-TH" sz="4000" dirty="0">
                <a:solidFill>
                  <a:schemeClr val="tx1"/>
                </a:solidFill>
              </a:rPr>
              <a:t>	</a:t>
            </a:r>
            <a:r>
              <a:rPr lang="th-TH" sz="4000" dirty="0" smtClean="0">
                <a:solidFill>
                  <a:schemeClr val="tx1"/>
                </a:solidFill>
              </a:rPr>
              <a:t>- มีสิทธิได้รับเงินสงเคราะห์การหยุดงานเพื่อการคลอดบุตรอีก 45 วัน จากกองทุนประกันสังคม            	ทั้งนี้ตามหลักเกณฑ์และเงื่อนไขตามกฎหมาย      ว่าด้วย	ประกันสังคม</a:t>
            </a:r>
            <a:endParaRPr lang="th-TH" sz="4000" dirty="0">
              <a:solidFill>
                <a:schemeClr val="tx1"/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691680" y="332656"/>
            <a:ext cx="68407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400" b="1" cap="small" dirty="0">
                <a:solidFill>
                  <a:srgbClr val="0000FF"/>
                </a:solidFill>
                <a:ea typeface="+mj-ea"/>
              </a:rPr>
              <a:t>สิทธิประโยชน์การลาของพนักงาน</a:t>
            </a:r>
            <a:r>
              <a:rPr lang="th-TH" sz="4400" b="1" cap="small" dirty="0" smtClean="0">
                <a:solidFill>
                  <a:srgbClr val="0000FF"/>
                </a:solidFill>
                <a:ea typeface="+mj-ea"/>
              </a:rPr>
              <a:t>ราชการ(ต่อ)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34335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259632" y="1196752"/>
            <a:ext cx="7632848" cy="5256584"/>
          </a:xfrm>
        </p:spPr>
        <p:txBody>
          <a:bodyPr>
            <a:normAutofit fontScale="85000" lnSpcReduction="20000"/>
          </a:bodyPr>
          <a:lstStyle/>
          <a:p>
            <a:r>
              <a:rPr lang="th-TH" sz="4200" dirty="0" smtClean="0">
                <a:solidFill>
                  <a:schemeClr val="tx1"/>
                </a:solidFill>
              </a:rPr>
              <a:t>3. สิทธิการลากิจส่วนตัวมีสิทธิลาได้ปีงบประมาณ ละไม่เกิน               </a:t>
            </a:r>
            <a:r>
              <a:rPr lang="th-TH" sz="4200" dirty="0" smtClean="0">
                <a:solidFill>
                  <a:schemeClr val="tx1"/>
                </a:solidFill>
              </a:rPr>
              <a:t>          10 </a:t>
            </a:r>
            <a:r>
              <a:rPr lang="th-TH" sz="4200" dirty="0" smtClean="0">
                <a:solidFill>
                  <a:schemeClr val="tx1"/>
                </a:solidFill>
              </a:rPr>
              <a:t>วันทำการ (ไม่มีการสะสม)</a:t>
            </a:r>
          </a:p>
          <a:p>
            <a:r>
              <a:rPr lang="th-TH" sz="4200" dirty="0" smtClean="0">
                <a:solidFill>
                  <a:schemeClr val="tx1"/>
                </a:solidFill>
              </a:rPr>
              <a:t>4. สิทธิการลาพักผ่อน มีสิทธิลาได้ปีงบประมาณละไม่เกิน          10 วันทำการ (ไม่มีการสะสม)</a:t>
            </a:r>
          </a:p>
          <a:p>
            <a:r>
              <a:rPr lang="th-TH" sz="4200" dirty="0">
                <a:solidFill>
                  <a:schemeClr val="tx1"/>
                </a:solidFill>
              </a:rPr>
              <a:t>	</a:t>
            </a:r>
            <a:r>
              <a:rPr lang="th-TH" sz="4200" dirty="0" smtClean="0">
                <a:solidFill>
                  <a:schemeClr val="tx1"/>
                </a:solidFill>
              </a:rPr>
              <a:t>- สำหรับในปีแรกที่ได้รับการจัดจ้างใหม่และปฏิบัติงาน  ไม่ครบ 6 เดือน ไม่มีสิทธิลาผักผ่อน</a:t>
            </a:r>
          </a:p>
          <a:p>
            <a:r>
              <a:rPr lang="th-TH" sz="4200" dirty="0">
                <a:solidFill>
                  <a:schemeClr val="tx1"/>
                </a:solidFill>
              </a:rPr>
              <a:t>	</a:t>
            </a:r>
            <a:r>
              <a:rPr lang="th-TH" sz="4200" dirty="0" smtClean="0">
                <a:solidFill>
                  <a:schemeClr val="tx1"/>
                </a:solidFill>
              </a:rPr>
              <a:t>- สำหรับผู้ที่เคยได้รับการจ้างเป็นลูกจ้างชั่วคราว หรือพนักงานราชการมาแล้วและได้พ้นจาการเป็นพนักงานดังกล่าว ต่อมาได้รับการจ้างเป็นพนักงานราชการในส่วนราชการเดิมอีก    ให้นับอายุการปฏิบัติงานต่อเนื่องได้</a:t>
            </a:r>
          </a:p>
          <a:p>
            <a:endParaRPr lang="th-TH" sz="2400" dirty="0" smtClean="0"/>
          </a:p>
          <a:p>
            <a:endParaRPr lang="th-TH" sz="2400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691680" y="332656"/>
            <a:ext cx="68407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400" b="1" cap="small" dirty="0">
                <a:solidFill>
                  <a:srgbClr val="0000FF"/>
                </a:solidFill>
                <a:ea typeface="+mj-ea"/>
              </a:rPr>
              <a:t>สิทธิประโยชน์การลาของพนักงาน</a:t>
            </a:r>
            <a:r>
              <a:rPr lang="th-TH" sz="4400" b="1" cap="small" dirty="0" smtClean="0">
                <a:solidFill>
                  <a:srgbClr val="0000FF"/>
                </a:solidFill>
                <a:ea typeface="+mj-ea"/>
              </a:rPr>
              <a:t>ราชการ(ต่อ)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04520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14534" y="1122242"/>
            <a:ext cx="7405938" cy="5403102"/>
          </a:xfrm>
        </p:spPr>
        <p:txBody>
          <a:bodyPr>
            <a:normAutofit/>
          </a:bodyPr>
          <a:lstStyle/>
          <a:p>
            <a:r>
              <a:rPr lang="th-TH" sz="3400" dirty="0" smtClean="0">
                <a:solidFill>
                  <a:schemeClr val="tx1"/>
                </a:solidFill>
              </a:rPr>
              <a:t>5. สิทธิการลาเพื่อรับราชการทหาร ในการเรียกพลเพื่อตรวจสอบ เพื่อฝึกวิชาทหาร เข้ารับการระดมพล เตรียมพล หรือเพื่อทดลองความพรั่งพร้อม ให้ได้รับค่าตอบแทนระหว่างลาได้ปีหนึ่งไม่เกิน    60 วันเมื่อพ้นจากการเข้ารับการเตรียมพล ให้มารายงานตัวกลับเข้าปฏิบัติงานภายใน 7 วัน และใน 1 ปี งบประมาณ</a:t>
            </a:r>
          </a:p>
          <a:p>
            <a:endParaRPr lang="th-TH" sz="3400" dirty="0" smtClean="0">
              <a:solidFill>
                <a:schemeClr val="tx1"/>
              </a:solidFill>
            </a:endParaRPr>
          </a:p>
          <a:p>
            <a:endParaRPr lang="th-TH" sz="2400" dirty="0" smtClean="0"/>
          </a:p>
          <a:p>
            <a:endParaRPr lang="th-TH" sz="2400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691680" y="188640"/>
            <a:ext cx="68407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400" b="1" cap="small" dirty="0">
                <a:solidFill>
                  <a:srgbClr val="0000FF"/>
                </a:solidFill>
                <a:ea typeface="+mj-ea"/>
              </a:rPr>
              <a:t>สิทธิประโยชน์การลาของพนักงาน</a:t>
            </a:r>
            <a:r>
              <a:rPr lang="th-TH" sz="4400" b="1" cap="small" dirty="0" smtClean="0">
                <a:solidFill>
                  <a:srgbClr val="0000FF"/>
                </a:solidFill>
                <a:ea typeface="+mj-ea"/>
              </a:rPr>
              <a:t>ราชการ(ต่อ)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0565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75656" y="692696"/>
            <a:ext cx="6768752" cy="5112568"/>
          </a:xfrm>
        </p:spPr>
        <p:txBody>
          <a:bodyPr>
            <a:noAutofit/>
          </a:bodyPr>
          <a:lstStyle/>
          <a:p>
            <a:pPr lvl="0">
              <a:buClr>
                <a:srgbClr val="FE8637"/>
              </a:buClr>
            </a:pPr>
            <a:r>
              <a:rPr lang="th-TH" sz="4400" cap="small" dirty="0">
                <a:solidFill>
                  <a:srgbClr val="0000FF"/>
                </a:solidFill>
              </a:rPr>
              <a:t>สิทธิประโยชน์การลาของพนักงาน</a:t>
            </a:r>
            <a:r>
              <a:rPr lang="th-TH" sz="4400" cap="small" dirty="0" smtClean="0">
                <a:solidFill>
                  <a:srgbClr val="0000FF"/>
                </a:solidFill>
              </a:rPr>
              <a:t>ราชการ(ต่อ)</a:t>
            </a:r>
            <a:endParaRPr lang="th-TH" sz="3400" dirty="0">
              <a:solidFill>
                <a:prstClr val="black"/>
              </a:solidFill>
            </a:endParaRPr>
          </a:p>
          <a:p>
            <a:pPr lvl="0">
              <a:buClr>
                <a:srgbClr val="FE8637"/>
              </a:buClr>
            </a:pPr>
            <a:r>
              <a:rPr lang="th-TH" sz="3400" dirty="0" smtClean="0">
                <a:solidFill>
                  <a:prstClr val="black"/>
                </a:solidFill>
              </a:rPr>
              <a:t>6</a:t>
            </a:r>
            <a:r>
              <a:rPr lang="th-TH" sz="3400" dirty="0">
                <a:solidFill>
                  <a:prstClr val="black"/>
                </a:solidFill>
              </a:rPr>
              <a:t>. การลาอุปสมบท หรือการลาไปประกอบพิธี</a:t>
            </a:r>
            <a:r>
              <a:rPr lang="th-TH" sz="3400" dirty="0" err="1">
                <a:solidFill>
                  <a:prstClr val="black"/>
                </a:solidFill>
              </a:rPr>
              <a:t>ฮัจญ์</a:t>
            </a:r>
            <a:r>
              <a:rPr lang="th-TH" sz="3400" dirty="0">
                <a:solidFill>
                  <a:prstClr val="black"/>
                </a:solidFill>
              </a:rPr>
              <a:t> พนักงานราชการจะต้องได้รับการจ้างต่อเนื่องต้องไม่น้อยกว่า 4 ปี และมีสิทธิการลาได้ 1 ครั้งตลอดช่วงเวลาของการมีสถานภาพเป็นพนักงานราชการ โดยการลาอุปสมบทต้องไม่เกิน 120 วัน และการลาเพื่อประกอบพิธี</a:t>
            </a:r>
            <a:r>
              <a:rPr lang="th-TH" sz="3400" dirty="0" err="1">
                <a:solidFill>
                  <a:prstClr val="black"/>
                </a:solidFill>
              </a:rPr>
              <a:t>ฮัจญ์</a:t>
            </a:r>
            <a:r>
              <a:rPr lang="th-TH" sz="3400" dirty="0">
                <a:solidFill>
                  <a:prstClr val="black"/>
                </a:solidFill>
              </a:rPr>
              <a:t> ต้องไม่เกิน 120 วัน </a:t>
            </a:r>
            <a:r>
              <a:rPr lang="th-TH" sz="3400" dirty="0" smtClean="0">
                <a:solidFill>
                  <a:prstClr val="black"/>
                </a:solidFill>
              </a:rPr>
              <a:t>ทั้งนี้    </a:t>
            </a:r>
            <a:r>
              <a:rPr lang="th-TH" sz="3400" dirty="0">
                <a:solidFill>
                  <a:prstClr val="black"/>
                </a:solidFill>
              </a:rPr>
              <a:t>ให้ผู้บังคับบัญชาพิจารณาอนุมัติ  การลาดังกล่าวตามความเหมาะสม เพื่อไม่ให้เกิดความ</a:t>
            </a:r>
            <a:r>
              <a:rPr lang="th-TH" sz="3400" dirty="0" smtClean="0">
                <a:solidFill>
                  <a:prstClr val="black"/>
                </a:solidFill>
              </a:rPr>
              <a:t>เสียหายแก่</a:t>
            </a:r>
            <a:r>
              <a:rPr lang="th-TH" sz="3400" dirty="0">
                <a:solidFill>
                  <a:prstClr val="black"/>
                </a:solidFill>
              </a:rPr>
              <a:t>ราชการ</a:t>
            </a:r>
          </a:p>
          <a:p>
            <a:pPr algn="ctr"/>
            <a:endParaRPr lang="th-TH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39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เฉลียง">
  <a:themeElements>
    <a:clrScheme name="เฉลียง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เฉลียง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เฉลียง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329</TotalTime>
  <Words>534</Words>
  <Application>Microsoft Office PowerPoint</Application>
  <PresentationFormat>นำเสนอทางหน้าจอ (4:3)</PresentationFormat>
  <Paragraphs>53</Paragraphs>
  <Slides>11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11</vt:i4>
      </vt:variant>
    </vt:vector>
  </HeadingPairs>
  <TitlesOfParts>
    <vt:vector size="12" baseType="lpstr">
      <vt:lpstr>เฉลียง</vt:lpstr>
      <vt:lpstr>การจัดจ้างพนักงานราชการ และสิทธิประโยชน์ของ พนักงานราชการ (เงินรายได้)</vt:lpstr>
      <vt:lpstr>การจัดจ้างพนักงานราชการ และสิทธิประโยชน์ของพนักงานราชการ (เงินรายได้)</vt:lpstr>
      <vt:lpstr>ขั้นตอนการจัดจ้างพนักงานราชการ (เงินรายได้)</vt:lpstr>
      <vt:lpstr>อัตราค่าตอบแทนในการจัดจ้างพนักงานราชการ (เงินรายได้) ณ  1 มกราคม 2556</vt:lpstr>
      <vt:lpstr>สิทธิประโยชน์การลาของพนักงานราชการ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CITCOM01</dc:creator>
  <cp:lastModifiedBy>CITCOM01</cp:lastModifiedBy>
  <cp:revision>28</cp:revision>
  <cp:lastPrinted>2013-08-22T07:51:05Z</cp:lastPrinted>
  <dcterms:created xsi:type="dcterms:W3CDTF">2013-08-22T03:04:24Z</dcterms:created>
  <dcterms:modified xsi:type="dcterms:W3CDTF">2013-08-27T04:20:07Z</dcterms:modified>
</cp:coreProperties>
</file>