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60" r:id="rId3"/>
    <p:sldId id="258" r:id="rId4"/>
    <p:sldId id="261" r:id="rId5"/>
    <p:sldId id="259" r:id="rId6"/>
    <p:sldId id="257" r:id="rId7"/>
    <p:sldId id="262" r:id="rId8"/>
    <p:sldId id="263" r:id="rId9"/>
    <p:sldId id="264" r:id="rId10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4F044B-458E-40C9-A2AF-9D40A77EC79C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971285-79EB-4CAC-9DCA-65F13D1C4E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679654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DF6A-8A58-4125-AC0C-3ABF6F301DA4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17171-4C05-4157-B9EA-5D5B091C6B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97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DF6A-8A58-4125-AC0C-3ABF6F301DA4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17171-4C05-4157-B9EA-5D5B091C6B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6510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DF6A-8A58-4125-AC0C-3ABF6F301DA4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17171-4C05-4157-B9EA-5D5B091C6B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95784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DF6A-8A58-4125-AC0C-3ABF6F301DA4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17171-4C05-4157-B9EA-5D5B091C6B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044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DF6A-8A58-4125-AC0C-3ABF6F301DA4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17171-4C05-4157-B9EA-5D5B091C6B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353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DF6A-8A58-4125-AC0C-3ABF6F301DA4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17171-4C05-4157-B9EA-5D5B091C6B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5787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DF6A-8A58-4125-AC0C-3ABF6F301DA4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17171-4C05-4157-B9EA-5D5B091C6B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87428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DF6A-8A58-4125-AC0C-3ABF6F301DA4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17171-4C05-4157-B9EA-5D5B091C6B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96578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DF6A-8A58-4125-AC0C-3ABF6F301DA4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17171-4C05-4157-B9EA-5D5B091C6B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3147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DF6A-8A58-4125-AC0C-3ABF6F301DA4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17171-4C05-4157-B9EA-5D5B091C6B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4714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DF6A-8A58-4125-AC0C-3ABF6F301DA4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17171-4C05-4157-B9EA-5D5B091C6B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0939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1DF6A-8A58-4125-AC0C-3ABF6F301DA4}" type="datetimeFigureOut">
              <a:rPr lang="th-TH" smtClean="0"/>
              <a:t>04/03/56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17171-4C05-4157-B9EA-5D5B091C6B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45721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hyperlink" Target="http://personnel.nu.ac.th/static/sv/salarypromote.aspx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7785" y="586153"/>
            <a:ext cx="9144000" cy="1055078"/>
          </a:xfrm>
        </p:spPr>
        <p:txBody>
          <a:bodyPr/>
          <a:lstStyle/>
          <a:p>
            <a:r>
              <a:rPr lang="th-TH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ระบบเลื่อนเงินเดือน</a:t>
            </a:r>
            <a:endParaRPr lang="th-TH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" y="70338"/>
            <a:ext cx="1230923" cy="51581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1230923" y="0"/>
            <a:ext cx="10961077" cy="5158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1230923" y="205154"/>
            <a:ext cx="10961077" cy="6447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Half Frame 11"/>
          <p:cNvSpPr/>
          <p:nvPr/>
        </p:nvSpPr>
        <p:spPr>
          <a:xfrm rot="16200000">
            <a:off x="128953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3" name="Half Frame 12"/>
          <p:cNvSpPr/>
          <p:nvPr/>
        </p:nvSpPr>
        <p:spPr>
          <a:xfrm rot="5400000" flipH="1">
            <a:off x="11359662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pic>
        <p:nvPicPr>
          <p:cNvPr id="15" name="Picture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26339">
            <a:off x="1025017" y="1863828"/>
            <a:ext cx="5702741" cy="359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16" name="Picture 15"/>
          <p:cNvPicPr/>
          <p:nvPr/>
        </p:nvPicPr>
        <p:blipFill>
          <a:blip r:embed="rId4"/>
          <a:stretch>
            <a:fillRect/>
          </a:stretch>
        </p:blipFill>
        <p:spPr>
          <a:xfrm>
            <a:off x="5706322" y="1618808"/>
            <a:ext cx="5731510" cy="3340735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pic>
        <p:nvPicPr>
          <p:cNvPr id="17" name="Picture 1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80296" y="3289175"/>
            <a:ext cx="573151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97796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7785" y="586153"/>
            <a:ext cx="9144000" cy="1055078"/>
          </a:xfrm>
        </p:spPr>
        <p:txBody>
          <a:bodyPr/>
          <a:lstStyle/>
          <a:p>
            <a:r>
              <a:rPr lang="th-TH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เหตุผลที่พัฒนาระบบ</a:t>
            </a:r>
            <a:endParaRPr lang="th-TH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" y="70338"/>
            <a:ext cx="1230923" cy="51581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1230923" y="0"/>
            <a:ext cx="10961077" cy="5158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1230923" y="205154"/>
            <a:ext cx="10961077" cy="6447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Half Frame 10"/>
          <p:cNvSpPr/>
          <p:nvPr/>
        </p:nvSpPr>
        <p:spPr>
          <a:xfrm rot="16200000">
            <a:off x="128953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2" name="Half Frame 11"/>
          <p:cNvSpPr/>
          <p:nvPr/>
        </p:nvSpPr>
        <p:spPr>
          <a:xfrm rot="5400000" flipH="1">
            <a:off x="11359662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0213" y="2004646"/>
            <a:ext cx="52402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h-TH" dirty="0" smtClean="0">
                <a:ln w="0"/>
                <a:solidFill>
                  <a:schemeClr val="accent5"/>
                </a:solidFill>
                <a:effectLst>
                  <a:reflection blurRad="6350" stA="53000" endA="300" endPos="35500" dir="5400000" sy="-90000" algn="bl" rotWithShape="0"/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เกณฑ์การเลื่อนเงินใหม่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>
                <a:ln w="0"/>
                <a:solidFill>
                  <a:schemeClr val="accent5"/>
                </a:solidFill>
                <a:effectLst>
                  <a:reflection blurRad="6350" stA="53000" endA="300" endPos="35500" dir="5400000" sy="-90000" algn="bl" rotWithShape="0"/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อำนวยความสะดวก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>
                <a:ln w="0"/>
                <a:solidFill>
                  <a:schemeClr val="accent5"/>
                </a:solidFill>
                <a:effectLst>
                  <a:reflection blurRad="6350" stA="53000" endA="300" endPos="35500" dir="5400000" sy="-90000" algn="bl" rotWithShape="0"/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ความถูกต้องของข้อมูล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>
                <a:ln w="0"/>
                <a:solidFill>
                  <a:schemeClr val="accent5"/>
                </a:solidFill>
                <a:effectLst>
                  <a:reflection blurRad="6350" stA="53000" endA="300" endPos="35500" dir="5400000" sy="-90000" algn="bl" rotWithShape="0"/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ความรวดเร็วในการทำงาน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>
                <a:ln w="0"/>
                <a:solidFill>
                  <a:schemeClr val="accent5"/>
                </a:solidFill>
                <a:effectLst>
                  <a:reflection blurRad="6350" stA="53000" endA="300" endPos="35500" dir="5400000" sy="-90000" algn="bl" rotWithShape="0"/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รองรับอนาคต</a:t>
            </a:r>
          </a:p>
          <a:p>
            <a:pPr marL="514350" indent="-514350">
              <a:buFont typeface="+mj-lt"/>
              <a:buAutoNum type="arabicPeriod"/>
            </a:pP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AutoShape 2" descr="data:image/jpeg;base64,/9j/4AAQSkZJRgABAQAAAQABAAD/2wCEAAkGBhQSERUTExQWFRUWGBsaGBgYGBwYGBcfHh4YGB0dFxoYHCYeGBsjGhccIC8gJCcpLC0sGR8xNTAqNSYrLCkBCQoKDgwOGg8PGikkHCQsLCwpLCkpKSkpLCksLCwpKSkpKSkpLCwpKSkpLCkpLCkpKSkpKSkpKSwpLCwsLCkyLP/AABEIAQMAwwMBIgACEQEDEQH/xAAcAAABBQEBAQAAAAAAAAAAAAAAAwQFBgcCAQj/xABFEAACAQIEAwYDBQUGBQMFAAABAhEAAwQSITEFQVEGEyJhcYEykaEUI0JSsQdicsHwM4KSstHhFRYkovFDo+JTY3PC0v/EABkBAAIDAQAAAAAAAAAAAAAAAAADAQIEBf/EACcRAAICAgICAgICAwEAAAAAAAABAhEDIRIxBCITQTJRFGFScYFC/9oADAMBAAIRAxEAPwDcaKKKACiiigDwmmeP4kloa6sfhQCWY+Q/nsKXxbMEYqAWAOUEwJ5SeQqm8Ps4i85uALZDfFdYZ7lz/wDGpgW06TOmpFBDf0OL/EL10r3jLYtu4VFGuYyPCzglSSRly7HUawRUnguHhSWcAkSF0EQQhOgHVefTzNIYTgAS5n7xyRos5ZWSpcZo2coJACiJ0mCJTvPI0tsujkZQZCwTvAPtsK9s4kMoOqkj4TEjyMEifc173nWR869kHofrUFgNwjcH2rwvOoI06g/0Ka5jbAklpMba8zpHIAc9PSYpPHW2zqyklYhlAObeQVKEFRO5aQQIgeLNJAWMVZeVgKRcYFSChZyrEyrAZpQltQQw8WuhDTiBgi4LfdMhNtXIG3wrpaYs1lrjL4JXYEhYkdDhdw93cN6GQmCoaCrZSyMHckjONCToI00p/fuzbzbEET5EGCBRYDXh3EZuEOyZiAoy6ZypulsoLnUbkAafmePBA9oOD/ar2dLXeZPGpLBAfA6kZwGNxHDf2UqhygspBlpviHB0Ka5iVyNoxUsUYvP3ZUK5bUsoE7GQIpy6BPvE20JEmMsDRR+EACQBpvpJJosKGnY7Gv3Qt3gQyaahQBEgp92WRSmUjIHYgKCSJAqw3MUi/EwEkDUxvt+lVHHcQXDKLpC50vEOwQ21YODdJU6z4SsmSCymdVIFes8Qe7mv4kuqXyMlm38dwQ3dggeLIcrAcic07GHRV7YicuLpIv8AjO02HtkgvmIjRAW32Hh0BPKnuDxPeIGKMk/haM3uATVJ4crkBg+HsjxZU0cqEIDFRIQkEgFhIkxIpa5j1Ksy4m/dIGmR0UMei5QF+bChpEcpLtF4r2qr2a41nYi5ccExlS41olt9V7t2PLmRvpVpU1Vqi8Xas9ooooLBRRRQAUUV4aAPa4uXAoJJAA3J0AqN4xxtbIIEFonUwq+dxtlH6xpVds33xJDMpuJpBb7u118Fsgl/4mnyigizjtP2xl7aYf7y2GJvupAtjZURrhhVDMwmJMaRrUzwS2RaAzFtTEyI11C5pbIDMSW0IhiuWlRcFvRRlO4VRJPoB+tKWQY0UKPMgR7KNKW3ZdIXZ4/qaTzH972UUoB/Qrk2huSfmR/Oq2WODdI5/wCJY+te5xuR7jX9NqHjk5nzM/QmklvZT4oH7w2PqOVFgLAxvqDsef8AXL3pO2qsHQhWWSCNCCGEwQfJog7+hFK5Om1eQFzMYEwT8gNep0osBviEMMAxXUQAFgyUPNSddRoRoxOhhglduEt3cHxPmzaRCkTzncdI1HOaVLk6x6dOkk+lM/tEkhCGY7t+EeQ5n2osB9exAn0Uk+mtJYZvu1DclAP+GT+tILb0ygzJ8bHn/t5UliMQG8C/3jyjc69aAGfE8Obr4VWVcmRs7NAmUHgBOplQxgRoCeU0ve4TbuOrZXuFVYJckFbJzB1yK/hJmCCZ/s1BnSnGHdWGZiMuaFUGZI/MBuwj4eUa7U+N+eTR7D9amyCHXsx3jF8S73iWBVWOS2uXLvbU5WJyDNyMtAAMU84hxHuiLa2nuMRMWwCFEkDNBBAMEDrT19VIDFSQYICkg9dRFQ2L4XcRVIxV9oZc5LKPCSA2VUQAGPpNWRDVjRFzMDfutbllhFtG3EkD+0uiDG5jWAY87zYYFQQQR1FVI8OcLrd70cwxjNuQMyk8j0Os1L9nHQIUUMjKfEjGY/hjQr6U5u0Ij6uiaorwV7VBoUUUUAFcua6ppxW1ns3F/MjAe4O1AFDxuJS7fZyA6nxIrMVtKvK7dJ2zGAq79BsalcZxhYa1DgBgrNJzBQcoaGIYKHXKW22OoM0n2a4QjWbbtLFiLhBOhcEFCQN8mVcoJgZQYkAiOPEbZvFQxIttCgeJ/EQrMgdokwrHkAQYztUSRXH0S3BboM5AqKCVXwsGyAKB4cxD/DGaFiMsAq0zevU++lR+Dui0gBGU8+bsYEsxBOp56tGgnSK5vcWY/Ck+tKNCQ5a5O5I8jzpFnI2yn+vWoy5jLo/EQOmWQPSaaXOLlSJk9YTUe3MelQHElLnGwujKPYT+gpyMSjr4dCfb5iq2e0CMcqtmJ5CP0iml3EOhzFSgnc7a/wBexqvJdFnjfZdMFioBDfh/Su7uOULJjQ7nr09arI4ixAI5SSeoUFgPmR8qQwt038R3ZJFqyst+80An6tV6KpE8/wB6dFAHXr86c92qDUn0JifkNaj8bx1LK7eLkJ2G0tGsToANTTG3xB3OZzEfg5gdXJOVPQyaKJpErcuNc8K6L5aaUm4VQUWCYAJ/Co8+npuaYXe0IByKwJ/Kikn3P/iusPdP4lK6k6xv1iaEFIfC8Zkbndm3Poo1j5fSKeWLJ3JY/wB1R/vTPD31/DHqdT9aercB3Y/OKCrQ6TT/AHEfpXt+yGUiYB8geYOzAgztqOfvSNtxOjfUGk+IYnKnwsdV+E9CCfhZWnSIG8jQiRUoqxpjOF2gyBYtNM+FBlbUSDplBOyzoSROeIo4bZW1iVLWwXeVW4oVEVYLQUn8yeZJfTQaQ3GcQLhVheYqsuICl1kxbuSqGFzW30JU+GGWVJC17imeyQ/xhskiJNwAsCiqTMZVfzB0mnIRk1sv4Ne004ZiTctW3IgsikjoSJO9O6guthRRRQSFctXs004lxFLKZ39ABqWPIKN2J6UAU27Zu4fErbdy4cqygMFX+1QQASOYtj+++jfCVsOpTJcYQWY5VJBKqZZjG5ZuZAMnLtvXjYa9c7y7fyLddcqqZy2knZiPigSSDodVJE6J4XA2zlJJusFAJSVQsCHzeNmzMHGjmWA/EapJkxRP4YSM0DUTJiTOoMch0phxLExpIJ6QP0hqWGiwNANlX5AfLSoXHXwhYufhUkheQ8zvM6e9KbodFWxpxG8VXNcuZeQVLaFieg5k+UCksBwq7fguxt29IQEyfNmB38ljfUmksNYzXBcdSdYgbIPyqCdhux3J8qkBxZrrZLAzZTBIMKP4iR9BNZJ5uTpHRx+PxVsk8Lwa3a2gDpsK9vYe3cU22HxgiBzHlTIJB+8vLn3yj/5Sf0qQw2ItEELckgxLafyFL2EjzD8HCoE3UCNTrtG/WB9a4TgoRsy8wcw6nwkf5dqkReQDRh7GaTfHoN2FXuS2J430QuE7Nau9w5nZmaekmFj0TTyJmksT2YBgC6RLawAIHOOhP5qsAvBhoT8qQuYaef1ip+WRKxr7I7/l9UULbOUeW58yTuaQu8DUSQczxpnJj3KialCjoNG+YB+o1pC7jQwg6HruKPlZdYkRicYS2wt3LTWnI5nMhHW3cGjDyMEc6mrF5GEgr6yKg+IYRXXLe1UNIZWgq35lYbGo7DXL1m4bbNnAEqTaBzr1nkeo9+dPxzU/9mfLh47LqzrzZfmD8qXtW22OqEahuXueR59KgcHxgLGYFfNURfqzVYsPiA4BGnrH8qeZSv4zGIbF6MxVQrWy66EsWhrZcZs+VgDyAKRAuGZJcNat30vMZzO0t+EsRkQ6QICysx6kmSWXGrDm6vit20MEM+ZwXBWMwAEGSY8emVWnQqEzhrQw5tOyNaSIZVEWgq5FHdxOTwwDqCCdYIpsRUy9A11VW7JOjTluP4AFNsuXtzqcyM8sVMiBOkVaaGqBO0FFFFBIlib4RCzGABJPpVI4dxp8XdN5ly20EBdyDrJHQgRJ13gRBqxdrsKLmDvAk6LmEdVIYA+UgVWrd44UKqqSnwgiN9vKSSCatXqJm3ySJUWhdJ8UoSGQQpAIyaMIlgQpOpkAmCDlyy1qyI2XbWBA84HIeVQ2H4kSNLVz0C5V92J11rtL128fyrzgyB77E1nZoXQ7xmNRNF1Y9N6rnExkV5ANx2BPryj06+tTrKiBiB4ogeXmen8qqPFr5kHXL/4j+v3hWfM6ib/EinNCjW5QKYUAQZ/DIMnNNPLKqLYRC1u2AZeIL/w8z9KZ4CwFUO4NxmP3aT8Z08X6eLYCpmxh2B+9PeOdkGiL/XXn5VkjE25pq6E8NagAIiieZ1Y+oB39zSt3DuBJ8XkEn/8Aau75M+IhY2ygCP7xn9K5tqx1NwgHaPEfm2/sBUsVbEziIEG23+AxXn20DZfn4f8AMKXvY1kUkOjxvK/zUxTi1cLDZNuRI/lRxDnroajGE/8ApN7FD/OuXvH8t1fW3mH/AGkmn64dN4yn2n6V61t/w3PmAalKivP9Ed9qfRtGUblJkfxKda8uYdLnjIidiNNKc3MSEYd6qqT+MbH16UjhGKuV/Duk8+elRRZSdERjsOUlGjK2zH4T5N0PQ0zxFssjFW1tjMgHMD4l88wH0qd4leVle3cELETGgJG/t5VX+HFjdtq2jrAboY0keTDnUp8ZJoekskGmOeC8aS6cpVVbkO8IzdMpK5ST0mprCKucpbYrcEyhBG2XQkeH8SmQTMkx4TFewdkXj3dwiVd7Vu5lEqQSFt3AdHUrETIO0A60+w2MvKDayqGRkDZtTbAM/dsSMyus5SzDIT4jE11EcSSplkRQ4UXbYzRoGAJExOU6idNYPLmINR/FO9tBisdyJPw5iCwIJcBgXWWJYnxTBhvERI3VVtmkOZVg2YBlABy6kAeGYHRpEkyppctHMPiBDD5girCpB2YxOaUDoAkRbA+EQNR+7MgR06yKsVQXZBv+nVWHjtFrRJETkYiR1kAGes1O1Zu2Vj0FFFFQWEsRazKy7SCPSdKpOBDXO9t4gFWW4VIhWlcq5SQQQykkmY+VXo1W+0XAkLNiMxU5VXSZBmM0qQYgwfIDpU3opJW0xjw7gBYvJyBbhVRKNmXwkMYUZSQZynWI5GpFLLED7xyCNAQVbl+FgMu/So3Cd6R4VQkjVs7M20AwQZgdZ5ctKe2zdIgsP7o194/8eVIkORxxHD6C2vxHcch5t1A3iq9xvBSAq6GPiG46HXqZMVZL5yqQmrHr/P8A0qFvpFxVOrEyevqfWsmZ6N/iOpjXgrmQdWuKAi5hqOu2kAz7VIWuIEsbdrUg5Wc6ksN8v8PMnQHanGBwIBzyRGYkHSZnU+VR3B8cuHwS3SpJgifV3I16a0qCsdldttDzHvYsjNibyqoBJzsAD84zHTYVAp+1nAG6LS5ysx3hXKnsJze8e1VG92SxHE3+03rgs2ZIXQsxEk6DYCSas/Z3sZw7DMC6m5c5PdMifJRCj61qrHDvbM7+SRebtlXtZhBBEjmDzqMGIRUW7MBWg9CCIOnqfpUhd4gsZUj22UedQIwmfMo+HMXjqZAHtM1kbTeh8I69iW+2JlOeZ0Gkasdcq6/F1rhMMWYQxtPEhZkn1Gx9KacMtK/ckmSA8nebkw3uNalcXw9W6E9GnXzBEEHzFWSso3Wjhr0St0D1jwn/AEPlTW/ggwhGA5gHUA+UaivLttrf47lsfvfeoPTNqPnTW8pIzlVur/8AUskhh/ckz7N7UOJMXQzxOMYKUxA+6+BiD4dYgmdRrTXh+FKXVLaBWOhMwvmef+9PMaSyhC4uLdBCk6HY6Hqf9KYYt2SyQTJW1B6yFcf5gKpTbSNilGMGxezZBjkGkMRvmM3VPqMxj0FTdqybuW4VIcA27h0h41kQZ+cfFpUXgkDW7oG4dCvsqR8/EKtXDrJUPzJg+8Bf0UV1E9HDl2N7jeAdUKH9QfmCa5xuKFm2WIkFhp/E0fzp2+HJmdJI+Qj/AEpreULibTO022lMh+EOfgb9U9WFXjsRNi3ZSe8xRloN4QD8IPd2y2X1YmfOrJTbBYFLS5EECSfc6mnNSyUqQUUUUEhXF1ZHWu6KAKJ/wprF0WvE4ygiAHJAOWTn8onxDUmBUraWdIaOU+H5jnSvarAhzZJmc5QEbjMrN+qCs6xt+7h7jzcuui5tyTsPXmZE+VLatlo6RpaYcKpI+Q01qqcIbvMRcffxZV9AN/cz8qU7EcW7+1dAckFAyLKwmbNMEDNOZisMdBbUiAYpPgQCXbi9CPYQCKx51So6HjLsfcRtFka0CMzx5SoILKSNgRInzpTiPB7d5FtnRFOqjSegJ6a00sX+8vXHHLwj+vWm3/M6WkIunK/i0g/y9aRFvodKFbFeK8VsWRDX7SQIyl1G3KJqmcY7Q2mU5HQ+asD9JqIGITF3XvYm6LGFVoE+Euemgk0rjeM8MJWzbs4h5iGFuJEaFQ3iYe21afi+whmjF0y49iONjE2yhySsTy996uGGt2hIXnEx5edYBw3EfY8apBL2bsZTLKGUmBMcwwIK+RmtdRgqgu6jSfwppvpqTFKyQ4Nf2S6yfZPW8KttQAQSpZhOm+up9TvWU9p+2eOw1/w4lLqnU5FDqmvwmRPlpUT227c3L11rOHZ+6GjGSWcjQ66eGoLhqT8V62rflYkA7aSOetasWLjuQnhFur/6aPwT9sQchb9nKD+K0xb/ANtuXvVxxeFHhvJodwyaK/k61kAdFhLqBSSMroRAMiCGG8GCQa13svihdws5gyxpy26+4peVRW0gUXF92hG7b8TOAO70uz0I0ePWPrUZxRJUgaiSCeoZyV+kVLNie7wpzEAgctRJ6TruaZWsJmsKT+NhrykKgH1BqmGNuyM8mlQ7wmAdES4mzW1V+RVlzKsEMIOdgJ1MaRqCLRZuAHcGeY2PoJMCo9LZueEKmVlOcPBCuIg5WGoO+k6r5zS1pcqiZGWZLTJy6FvFqZAmSTpGtbEYJDrFW5iCZmdDE7jXqPFMeQPKojiwa862Lay027haRChbg1IOuoQ0ti+IsWi2V/se9ggguJGhO66cxrrypx2WwTK91iLh7zI2a4QxGmiK34lEzPnTUqQh+zLHXteCvagYFFFFABRRSd+8FGYmANydhQBGcbGZ7K9HZ5/hRgPeXHyNVDj/AAMsjK05YLXW6gDRV6ADU+prvjvHrl3EBbMh9FQB3XdxmLqkMAuWzLGQoxKOZQNmf8aw4TCFYZbaoBGmd9ABb0O5IAJHMmN6VJ00XiY12C7WjB3WI+BmgiNcpI19sp+dang763b7XUMrdCweUiQfpWWWezqniq4U8kIMfmClj7BjHtVi4Tgr2FxVm0zZrRuEDXmFYis/lpXo63irlFstGIwLW2OVsphhrswPQ7AjlNRvGFa6yo9lbjAH7wM1poECQwBB0OvKrJj0khtCRsDtB3FNThheCkyGX4X0zAcww2I/d5+1YVJpmhq1sz3gGFt3sf3eJtALaDJatRmCDfNl0N2ZMnf6EXTDdkcHgrlu8rXr72we6tsVCoTznKCB0zMY86lrvZ+1cWbttXy/CYIPsOVQXE+GkjLbQqs6sxYk/wAI/wBa1fyXVIyx8aE5WzOu1183bxUZIRmfwaqrMZYKYGk8hznrWgYAs3CxsT3DcuikD+vKq1juzxRWB1uOf9YFaZheDi3hVsxsgX18JB+pqJztI0yhGGkYb2f4YjPkukhW00B35TBGnkKvK9hsNfJi62Hsk5mRrasqnTN3NyfCGgDxCa44d2Z7wGPjGXfYjQE77jXWrBguziMAGzrtKliPI+IbirvyH9C5+PCXbM37W4azbvGzgjntuVOT4sjKfiU6gTtAPyq79lTet2RZci2o1Mzmj1IAqwP2Ww6gd2igjpqT5EnYelMbnCgTlCgE6lto8jGhquTLyjQYYRRzjZv2iF0XMhE8xmUk/SpfifGLFlO4cgMVJRSJWQGYSf7tVntBxtcNbtMJgXhoPxBQTB8iQKo/c3sXiEe4TN43YE/DoXhemmntV/Gi2hflxT3+jXcFx2yqglpPd58sg8tQOlIv2g763nYAKSwhSFi3LMqsWaO8ZFUETpDRuFqicP4GDZS6zGRbmdpiARG2o51aOz/A+4ssHZnYOmUHYKxBAHsT863cUujkyLd2cw6YtDfcMrN4Qh0ZFH4Wj82YsfJxVpS3Agcqq3B8ewxvdj4XtFm9UIUHfoY2nQa6CLWKl6FxafR7RRRUFgooooA4uNA0qr8d4g3wg5508IBVTpAALAs0mdwIUiVJBqwcSwzOhVXNudCygFo8p2PnVfw2DT7RKghbcqmpIdgQXYx4ZzNE76HkNIfRH2SXD8MAv9nkILCCQxgtMhhOhIDRykaSKY8etZhEA5Z0IYAkqwBB2aDGgOh1nQTINeJBK/Qwd9SvhaTEkCIJAGxkMO0eLyYdgsm4V8MjWdFGbSAwLAxprMbGFVsYYpdxDWMa2MmVs3QGPNgfC/6mT786uPaXGIBYxAPh720ymCNCY6flc1XePcO7v7j93xdSYlp84j51au3+DR8JYRSIa5bVfSI0HOImleTG3Fm7xJ8bRY7tgOmonSqrf4y1i6FOqkz69ZqxdmMSbmFUnfLB9RpVP7TDPdVOcmI5agD9awV7HUx7tMv+EdrltWUxIn2NJ4xciE7tG/T0p1grYS2q9BH0qF4n2lw5f7OLgNyQCokxrsSBAMcqGjGn7CWD4ZmvIx/BrrVjuLpTDCRmJp73mlTB6GZLbIDC2Ml5xyOtTNhQVBpjetxcDClOHXgCyEj4tNRr6TvVUrYTYvfhQTsAKhL3EgSVBGg1p92jeMNeI5I36VTuz93NavudSqOf1imKNl46VkTxex9pvWbW4VDdI82bKPoCameN4NcKuFbZlZmH/tqf+x2+VV/sZxtPtr96QoZVAJOgyBYG3mfc1Z8fd+2XmuBfu7eW1bB5xDuxHKSQPY1vxwcZK+jF5OZSjSEsJZPdOsaIjARzkwvuasFhC9xn/Boo6RbXLJ8pLfKa8scGhERm0kFo3IUT/pUnheFHEgWxK2YGcjSQIItrHyZvbzrSmrOTk/SFuxWENy5dxbAhW+7tfwDUt/eYmKt4pOxYVFCqAFAgAaAAchSook7dkxjxVBRRRUFgooooAYcexrWcNduIJZEJUefL61VsBxC1h1awS3gZVLRoz92HdbWVddEJY6xLEkZTlsfadowl4nYIT8tahcZYCuo8PdO4YhU+GGe47swOzO4Og3LGSWNQ+iPs9ud6txTLR3f9kgUFZzEkhwc2VAuVV5lswIYFZe9hu8RJB0Kt4tDOh1HIzuPWq5gMSjIzkLAcsIAOWGNwsukSAqkebTVltYgZAD8R00BIBgtE8gANz6bmlMaZXxXB97iZacrqzc9nOn0A+VVzFYZrGMtqzsUVxlBO3iKaeWg+daHxPhmW8OndoPkrA/5ao3b5CL7sv4XYnyh1P61fu0XxupJly7MY/wC6uRoFYj5GP0196T4bgRexWaJCCfflUbgL/c4K3OjXJuN1lyW/Qge1W3szhgtkNBzPJM7+XtXJcfY7Up1G/tjPtrxlrGHC2/7a8RbtgdTufYa1GcE4FYsYVmaGA8TO2pZgdW9Z2qE7VdokucTsKCO5sMULz4czAgtPQEgT5Gn2MxhGDFhvCy3LeboVzyGB6ExTZxaSiKwx5Wyy8CvNcXMwy5tY6f71NnDVFcEurkUDpU53gilRQZm0yC4iGE5d+UjSfOq6eA2cSLt1g2e7pnYktZdSQO7M+ABhyqxcZfaoX/iKrYvKPie62QDfUKJ+cmqwtNjeNpDvBYpsXgGn+1KPbuTp41GRvmdfeqj2RcmzibZEMFII81EMPpVp7F4tXXEhSCBiX1Gv4bZJ/wAU/KoviODGFxoba1iZU+Txr7Mp+YrQnUhcXpozHs1Z/wCuRP8A7ij/ALh//Na7ws/9Kl5v/Vdn9czs3+XT2rLeC2O74sltuV4j9Y/UVrljC5+HLbX4rZcDyKO0fQD511cjtI4slTJpLWZQdsxKf4lYA/OKn+CXg1lNACAAyiNGG4Mc6q3B8f3lkLG4XXcrMjMBBkq8TsAATOkFl9uvYe+AGh2y7iFuEwDpopBMRsw9stVir0JlLjs0aK9qI4dxdrqB1UOp/FbdWU8jBMSJB1EjoTUstFFls9ooooJCiiigDl0kRSKYVEEBQAeXrSzNFQXaTjGVe6tsFdvifSLSn8TE6BuSjmTQQ67KVauZEuJsMzkafgNy0J9MubarLw/HXGN1bayS95SzN4LRBfIWSZKsQoOXXUbjUQ9rhv2t5t5rdoJkzEEm4pGWVzaBAbc6DViTzDHte8tXsTafNaS+jG3dQgkEFlYqRs+T70A7Zo1g1RlkT+MwXeJP4gPnqZB/rnWYdoLOdLjt8Ny8loec3M7n2GWtVs3AQwGojMJnUNqDrrzIg9IMc6F23weS0LYB+6U3JHNmdY/ytSr/AENhuSG/CrAxeLbnasHbq5+Eeirr71Occxzt9zZzcg5QEHpGf8A8xrVe7CX2OEuOhi5dvMAdNyeh3hRtWhcOwi21CAkx8TMZLk7kz51mjC5M3Zs3SKiv7Mlu2yHukNGgRPCPLxHXzpv2m7Gth8ITauPc7tSTbaD4fxZDujDcctNhWj3MQMpE8vrTLiBHdkSCTp/r601q+zOs009GY9lu1gZVk77Tz5fOrrb42CNNayftJwo4C8z5S2HuE6Lobbfu0ztdqkBhb9xR5pP6UqXjy7gdWGfFkS56Zo/H+MxCgy7aKKjbHZvE381vDkKqHLcuE5WLkZmAYAkAZoMcyRyqv8I4upeMOWvYh9BdcQlueccz5VqPBbC4XDoobVSCTOpmSxMbkkmfWrY8PHchHkeUl6wKfwnhNzgznvofD3ozOgY90wkTttvJ9Kne0uD+1YZgkE6PbI2keJSPI/zqb4hjkfPbfxI2SQdfilT9QKheDYU2u9s5CLaOe61lQpggL01DaedUyx3yE4slmScfxkYyziUEMRbcz+YEg/5RW4cLVT412uqGPSSBqP5+lY3xnAj/AIiyD4e9IXykF4+ZrUeA3mt4cW/xowVPMOFdfYFo9q6L3BMw5fyY84HajQcjcj07zQfWn3FMFnt6qGa2TAP4tPhPkwMH2pPhFkKS0wiDLJ5xqT86W45rh7zAkSJBBjaPeph2Zsi0TnAeIW71lWtnTKBEyVMAw065gCN6kqp3YLGHNiLRJID5xPLMSG+bqW/vHyi4CpkqZGOXKNntFFFQMCiiigDi7bDKVIkHQioLi/C7SIAqgMzBVJ1CzuwB0kDnv8qsFcXbQYQwBHQiR9aCKKfxC02VRaZlTxMrAG4SVEqFWCWVWjQTOwpzjkW4CEyAhjH5Uu5iWkoQQc2ZSerEkGSDJcXssGtMillXMCFGozRBA6Sv1qPxSmwUvOoAcAXOYVhOUkxJ08E/ur61RohOmJYaRd7sliFXwv8AiUQPC/UbwfLXao7tPw7Ol1hqRbQT/Axfb0NLY3C3hiftNhSyhMtxNs+sgpJgsByG9I4vjBuva7kqc7G29tpVs0GNd12III5io4F1k47Kd2QU2Wv4UHxI4vIJjOhEGN9ZBGnWr5w3iYvL4SN43nWRy5RrVK4xwrvDntBkxGGOYBvCAsw2aSCbUg+MSuhgmKrI7XvZvl8jW7kw65pQlZDRuDoeUEGJqnBrZo5KfRreGxk21B+IAGD7/PU/pUfxbEsyDKQMmpMwP3jWcYn9qlxggFlQcurSZnw6iORAIIpK72xxWJXurVpkzGc0nTTUEkaiZ9RO9Rxa2yVCTJ3tDimvK1t0U6CVBAbXYieoH61QsVwW3bEm5Gp8LAE1IYDs5dxF42b1xpQaKCQPOOg9BVnw/wCyuyQM5afUn61deRGGhn8WX/og+zvFbGHHxgsTEDfUdOX+/lV6wnGs5kt4QNun+9UftF+zRrBVrLghjoCYafLqKhrAuWLq53Zl/EFMtpB1G1DyRnsP47StGwIxYgjeQfPTYe5pHi2NFq9bOvPORtlgkk8oBTf94VUsL+0MKwC2WJ15gny0UaDqaZ4WxiMXmBIZSSSuYQATtcKzkWYAHxNoANaS489EKPx7bHHZux9tx6mCAS94+QPhT00FaTjMJ3bkjXNkA8ssj23qP7McKt4PQyb12OUM3LUfhnWByqR7/e9eIUCQoOygT82Me9aq6RhyZFdjpsTZtm3auEB3PhHWI6eZG/M1F9oeIBriW1MghkaDMFiAsxsfCadX+GZrd3F3Fi53bLZB8JXcruYzOxXTQ7CpLsTwJLOHV1Jc3QtwsYnUAj5SY9autCtyJPhXALVhne2pDP8AEZJn0nbXpUkKK9qo1JLSCiiigkKKKKACiiigDzLXhQHQ11RQByEFNb/DLTnM1tSdNYGbQyPFvofPrTyontVxL7Pg790bpbYr/ERC/wDcRQDKH2/4+t2/3AUfcN8ZEvniSEkTbAGWXWCdQCIJMN/wK1cQA5TpGUjwj0HL1FR/DuGyEQkltJJ1MzJJ8yatf/C2ED4V28/c/wAhXF8nJOcvXojFd2UjE/s818FwQfwuveD2I8Qpp9gvYErccLlWQxVmMiRl8DAEQZ0GsVotvCC38NeYpkuLluAEdCOVVXlSrjLo2xyyj0Vs9tMMCLrghl0lFck/MAUrZ/aUm5W4qDmy5ifZJI96Z8S7EJM2LhUHe2xOX+6dSPTWojEdjmAMJz6pHLnmERruK0Qli+i8vJb/ACRNcQ7fpfDCzbZiBGdhlVZ231J/dFM8B2fbEIGyIEmAWElzzOpjfnXPA+zYBGYhUgElSGDTp8YhF6ECT5ir9ZUBQNgAAANgKpkmlqJn+Ryf9FSTs3lMZin8ICj6Ug+IbA4hLplkVkNyCR3iAgnNlIkqBmX0IMjSrLxK7vBAMaGJg8j51Xr2KGKskEQ6SrgdRo0eRGvpVMTafJCMjZsjcHw90m61tLhdVGZgHlQQy7yIkA+oBpPD9mLCP3kM7zIZ2LZf4QdF35VX/wBlfaFb+DWyW+9w47tgTqQpIVh1EACrtXaKKpKzh7YOhppwrhi2La2lJKrOWd1EkwD0EwPKn1FBcKKKKACiiigAooooAKKKKACiiigAqjftVxh7i1YXe64LfwpDH5tlHvV4Y1lf7SeJBsdZQGciENGylnUx6wF05UrK6g2VZHYrCRYZk0dRIPmNaUw/bMXLanQFlJI6GQI+c/KluILktzyI1FZi97u7zgHwkz6STXLxx+SDRa3E1NuJDcGoXjXGIewMwQG4S5mPCqsxnWI1Wo/AcVVkB50rir9ojNcRWCeLVQ0acp5wKxwXHJ7Itz0I8d44HFkoQytdMwzBSFU6FkBMEnlvFd/8FW93Dd1H3gNwDOqhVDfgeJkkaxTT/moqULAKGjLbCM7EH97MFUxyE0w4z2lL3AASqhASpcpJJPxd2MzaDYGt2PHJVFKiHJdlk7Q8PzhBbs5ik5cpRVU9GR1IYe1S+CxbJZQXAocCGyCEn90QKzzGY5blsQzBvCAO8uRAOuhM7damsHcAEW0ygnzM+pMmlZYtQohSJ3EYzNJmqt2dxs428OTAT6jT9IqxYXBl99udUfGZ8JjWPItm9Qf9NqZ4sU4tXsrLZb+FcTOAxiXdgGyuOtttG/wnxe1bwjSJrAeM2e+srcGsiDHnpWw9h+K/aMFaYmXUZH/iXQz5kQfeujgb40xGF7cSfooop5pCiiigAooooAKKKKACiiigAooooA5esRwmJW/ib1wHN99dKk9M5A+iqPYVrHa/FG3gcQ67raePWCKxDgGPW2+0DWdPr6Vm8m3CkLk9otuPu6RyArOxwzvcReAOnhHvv/OrdxXtHYCE94vpOp8qrPZUllNz87sx+grBijLHByLvZFnA4mwYymJjYwfOac28dcOhQt1gFv0mtBRG0iqjiONXrp+57vPMC0FNxhqRNx9ERdD59KnHkeXaQOFEOME5YZbJzfhzMZH8Kkkj6U9sdk7rkM5j0OX5n4qnOGcTNy4VPd2SLhUoAXc5dyWmFBp3wPicreFxgDbvuksQNJBUCfI1aUstEcSKwnA1QuAy5kgOEQ3HGYaTMnWnuCu22UvmvC2NM7KEWQcsRvM6bU14Tgrq3xjJJN66y3EyxCEwje2UH3p/Z4PffCG1l8TX5IzDVDe7wsPPKTVJRT7eyy0TX2u1Zs94SXGbKI1ZmLFco850ql9thbvjNaJLITrkZRIMEZm0OojQ8qtmK4Fc+1oxZfs4vHEsOfeBQuUD8pIzeRnrVTw2Gv5Ct3vVVc5hhbCSWZvDBznfc02MYY9rsib0ddl7rXMG+Zs0SAIELHXqa0n9jZPdYrp3wjp8CzFZpwJzbuXrKDN3qqUUfidiVy++noNa3TsfwH7JhUsmC2rOQIlmJZuu0wNToBrW3Gnd/sTCPtZN0UCinDwooooAKKKKACiiigAooooAKKKKAIntXwo4nB37KmGuW2CnzjT618+P3ltjKlXUwysNVPMH+tRX0wRVO7cfs8t477xT3d8CA8SrjpcHMee4qGk1QqcbpoxbGK95CYtIOZVZdvU8hTTsrxpbbGy5hSxytynofWnnGOzOMwc99ZcJtnGts67humo+KOmpqtW8PmZkOhmR5zroetK+L0cX0CbRqK8U+7YIZfKcuvOCB9TSOGwBtpZNqFuW1VX/AC3FjxBo5ySwO8+tU3A3HTTMSB1PiHtU3heKMI3rkyhPFqJb5LJVsOLWcviCiO7OFGW2ZbUgt8TR0EU3a7aBLrhh4jPeXAtsN5zc8R9QKcJxGRB35GBI9JFK4N0U5goLfmbxN/iaTVVlte5c5s4++2qKp81S4492ful+tLviMYdBcy+UWh9IuR86WucTn/Wm9zFdfrU/L/igYmGxGpN0MxEePO49gMq/SueI4jLaJaJjkI18tdKa4ji6JzE1CYnEvfbX4Ry5e55Crwi5vYjJNJF//Y5wtbl29iHEsqoqTByg5iSNJBOmvStZArOv2N4VhaxFw7NcCj+4Nf8ANHtWjV2Y9Ivj/FBRRRUjAooooAKKKKACiiigAooooAKKKKAOLp0ruiigBK9bDKQQCCNQdQfUGvnH9p+AtpxPEhEVQEQgKAADA1AFeUUyP2RIjrI+7Q88opW05617RXKydsShzZuHqakLF0xvRRWLIXRy109ai8fiW/Mdq8ooxdhLoa4TxMJ19amb/hzBdMtosI5GNx5+dFFbF2jOzU/2QGMGw5C60DpIUn6kmr3RRXTZpx/igpC+5ER+YCiioLi1e0UUAFFFFABRRRQB/9k="/>
          <p:cNvSpPr>
            <a:spLocks noChangeAspect="1" noChangeArrowheads="1"/>
          </p:cNvSpPr>
          <p:nvPr/>
        </p:nvSpPr>
        <p:spPr bwMode="auto">
          <a:xfrm>
            <a:off x="6345113" y="3948967"/>
            <a:ext cx="3244363" cy="324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0" name="AutoShape 4" descr="data:image/jpeg;base64,/9j/4AAQSkZJRgABAQAAAQABAAD/2wCEAAkGBhQSERUTExQWFRUWGBsaGBgYGBwYGBcfHh4YGB0dFxoYHCYeGBsjGhccIC8gJCcpLC0sGR8xNTAqNSYrLCkBCQoKDgwOGg8PGikkHCQsLCwpLCkpKSkpLCksLCwpKSkpKSkpLCwpKSkpLCkpLCkpKSkpKSkpKSwpLCwsLCkyLP/AABEIAQMAwwMBIgACEQEDEQH/xAAcAAABBQEBAQAAAAAAAAAAAAAAAwQFBgcCAQj/xABFEAACAQIEAwYDBQUGBQMFAAABAhEAAwQSITEFQVEGEyJhcYEykaEUI0JSsQdicsHwM4KSstHhFRYkovFDo+JTY3PC0v/EABkBAAIDAQAAAAAAAAAAAAAAAAADAQIEBf/EACcRAAICAgICAgICAwEAAAAAAAABAhEDIRIxBCITQTJRFGFScYFC/9oADAMBAAIRAxEAPwDcaKKKACiiigDwmmeP4kloa6sfhQCWY+Q/nsKXxbMEYqAWAOUEwJ5SeQqm8Ps4i85uALZDfFdYZ7lz/wDGpgW06TOmpFBDf0OL/EL10r3jLYtu4VFGuYyPCzglSSRly7HUawRUnguHhSWcAkSF0EQQhOgHVefTzNIYTgAS5n7xyRos5ZWSpcZo2coJACiJ0mCJTvPI0tsujkZQZCwTvAPtsK9s4kMoOqkj4TEjyMEifc173nWR869kHofrUFgNwjcH2rwvOoI06g/0Ka5jbAklpMba8zpHIAc9PSYpPHW2zqyklYhlAObeQVKEFRO5aQQIgeLNJAWMVZeVgKRcYFSChZyrEyrAZpQltQQw8WuhDTiBgi4LfdMhNtXIG3wrpaYs1lrjL4JXYEhYkdDhdw93cN6GQmCoaCrZSyMHckjONCToI00p/fuzbzbEET5EGCBRYDXh3EZuEOyZiAoy6ZypulsoLnUbkAafmePBA9oOD/ar2dLXeZPGpLBAfA6kZwGNxHDf2UqhygspBlpviHB0Ka5iVyNoxUsUYvP3ZUK5bUsoE7GQIpy6BPvE20JEmMsDRR+EACQBpvpJJosKGnY7Gv3Qt3gQyaahQBEgp92WRSmUjIHYgKCSJAqw3MUi/EwEkDUxvt+lVHHcQXDKLpC50vEOwQ21YODdJU6z4SsmSCymdVIFes8Qe7mv4kuqXyMlm38dwQ3dggeLIcrAcic07GHRV7YicuLpIv8AjO02HtkgvmIjRAW32Hh0BPKnuDxPeIGKMk/haM3uATVJ4crkBg+HsjxZU0cqEIDFRIQkEgFhIkxIpa5j1Ksy4m/dIGmR0UMei5QF+bChpEcpLtF4r2qr2a41nYi5ccExlS41olt9V7t2PLmRvpVpU1Vqi8Xas9ooooLBRRRQAUUV4aAPa4uXAoJJAA3J0AqN4xxtbIIEFonUwq+dxtlH6xpVds33xJDMpuJpBb7u118Fsgl/4mnyigizjtP2xl7aYf7y2GJvupAtjZURrhhVDMwmJMaRrUzwS2RaAzFtTEyI11C5pbIDMSW0IhiuWlRcFvRRlO4VRJPoB+tKWQY0UKPMgR7KNKW3ZdIXZ4/qaTzH972UUoB/Qrk2huSfmR/Oq2WODdI5/wCJY+te5xuR7jX9NqHjk5nzM/QmklvZT4oH7w2PqOVFgLAxvqDsef8AXL3pO2qsHQhWWSCNCCGEwQfJog7+hFK5Om1eQFzMYEwT8gNep0osBviEMMAxXUQAFgyUPNSddRoRoxOhhglduEt3cHxPmzaRCkTzncdI1HOaVLk6x6dOkk+lM/tEkhCGY7t+EeQ5n2osB9exAn0Uk+mtJYZvu1DclAP+GT+tILb0ygzJ8bHn/t5UliMQG8C/3jyjc69aAGfE8Obr4VWVcmRs7NAmUHgBOplQxgRoCeU0ve4TbuOrZXuFVYJckFbJzB1yK/hJmCCZ/s1BnSnGHdWGZiMuaFUGZI/MBuwj4eUa7U+N+eTR7D9amyCHXsx3jF8S73iWBVWOS2uXLvbU5WJyDNyMtAAMU84hxHuiLa2nuMRMWwCFEkDNBBAMEDrT19VIDFSQYICkg9dRFQ2L4XcRVIxV9oZc5LKPCSA2VUQAGPpNWRDVjRFzMDfutbllhFtG3EkD+0uiDG5jWAY87zYYFQQQR1FVI8OcLrd70cwxjNuQMyk8j0Os1L9nHQIUUMjKfEjGY/hjQr6U5u0Ij6uiaorwV7VBoUUUUAFcua6ppxW1ns3F/MjAe4O1AFDxuJS7fZyA6nxIrMVtKvK7dJ2zGAq79BsalcZxhYa1DgBgrNJzBQcoaGIYKHXKW22OoM0n2a4QjWbbtLFiLhBOhcEFCQN8mVcoJgZQYkAiOPEbZvFQxIttCgeJ/EQrMgdokwrHkAQYztUSRXH0S3BboM5AqKCVXwsGyAKB4cxD/DGaFiMsAq0zevU++lR+Dui0gBGU8+bsYEsxBOp56tGgnSK5vcWY/Ck+tKNCQ5a5O5I8jzpFnI2yn+vWoy5jLo/EQOmWQPSaaXOLlSJk9YTUe3MelQHElLnGwujKPYT+gpyMSjr4dCfb5iq2e0CMcqtmJ5CP0iml3EOhzFSgnc7a/wBexqvJdFnjfZdMFioBDfh/Su7uOULJjQ7nr09arI4ixAI5SSeoUFgPmR8qQwt038R3ZJFqyst+80An6tV6KpE8/wB6dFAHXr86c92qDUn0JifkNaj8bx1LK7eLkJ2G0tGsToANTTG3xB3OZzEfg5gdXJOVPQyaKJpErcuNc8K6L5aaUm4VQUWCYAJ/Co8+npuaYXe0IByKwJ/Kikn3P/iusPdP4lK6k6xv1iaEFIfC8Zkbndm3Poo1j5fSKeWLJ3JY/wB1R/vTPD31/DHqdT9aercB3Y/OKCrQ6TT/AHEfpXt+yGUiYB8geYOzAgztqOfvSNtxOjfUGk+IYnKnwsdV+E9CCfhZWnSIG8jQiRUoqxpjOF2gyBYtNM+FBlbUSDplBOyzoSROeIo4bZW1iVLWwXeVW4oVEVYLQUn8yeZJfTQaQ3GcQLhVheYqsuICl1kxbuSqGFzW30JU+GGWVJC17imeyQ/xhskiJNwAsCiqTMZVfzB0mnIRk1sv4Ne004ZiTctW3IgsikjoSJO9O6guthRRRQSFctXs004lxFLKZ39ABqWPIKN2J6UAU27Zu4fErbdy4cqygMFX+1QQASOYtj+++jfCVsOpTJcYQWY5VJBKqZZjG5ZuZAMnLtvXjYa9c7y7fyLddcqqZy2knZiPigSSDodVJE6J4XA2zlJJusFAJSVQsCHzeNmzMHGjmWA/EapJkxRP4YSM0DUTJiTOoMch0phxLExpIJ6QP0hqWGiwNANlX5AfLSoXHXwhYufhUkheQ8zvM6e9KbodFWxpxG8VXNcuZeQVLaFieg5k+UCksBwq7fguxt29IQEyfNmB38ljfUmksNYzXBcdSdYgbIPyqCdhux3J8qkBxZrrZLAzZTBIMKP4iR9BNZJ5uTpHRx+PxVsk8Lwa3a2gDpsK9vYe3cU22HxgiBzHlTIJB+8vLn3yj/5Sf0qQw2ItEELckgxLafyFL2EjzD8HCoE3UCNTrtG/WB9a4TgoRsy8wcw6nwkf5dqkReQDRh7GaTfHoN2FXuS2J430QuE7Nau9w5nZmaekmFj0TTyJmksT2YBgC6RLawAIHOOhP5qsAvBhoT8qQuYaef1ip+WRKxr7I7/l9UULbOUeW58yTuaQu8DUSQczxpnJj3KialCjoNG+YB+o1pC7jQwg6HruKPlZdYkRicYS2wt3LTWnI5nMhHW3cGjDyMEc6mrF5GEgr6yKg+IYRXXLe1UNIZWgq35lYbGo7DXL1m4bbNnAEqTaBzr1nkeo9+dPxzU/9mfLh47LqzrzZfmD8qXtW22OqEahuXueR59KgcHxgLGYFfNURfqzVYsPiA4BGnrH8qeZSv4zGIbF6MxVQrWy66EsWhrZcZs+VgDyAKRAuGZJcNat30vMZzO0t+EsRkQ6QICysx6kmSWXGrDm6vit20MEM+ZwXBWMwAEGSY8emVWnQqEzhrQw5tOyNaSIZVEWgq5FHdxOTwwDqCCdYIpsRUy9A11VW7JOjTluP4AFNsuXtzqcyM8sVMiBOkVaaGqBO0FFFFBIlib4RCzGABJPpVI4dxp8XdN5ly20EBdyDrJHQgRJ13gRBqxdrsKLmDvAk6LmEdVIYA+UgVWrd44UKqqSnwgiN9vKSSCatXqJm3ySJUWhdJ8UoSGQQpAIyaMIlgQpOpkAmCDlyy1qyI2XbWBA84HIeVQ2H4kSNLVz0C5V92J11rtL128fyrzgyB77E1nZoXQ7xmNRNF1Y9N6rnExkV5ANx2BPryj06+tTrKiBiB4ogeXmen8qqPFr5kHXL/4j+v3hWfM6ib/EinNCjW5QKYUAQZ/DIMnNNPLKqLYRC1u2AZeIL/w8z9KZ4CwFUO4NxmP3aT8Z08X6eLYCpmxh2B+9PeOdkGiL/XXn5VkjE25pq6E8NagAIiieZ1Y+oB39zSt3DuBJ8XkEn/8Aau75M+IhY2ygCP7xn9K5tqx1NwgHaPEfm2/sBUsVbEziIEG23+AxXn20DZfn4f8AMKXvY1kUkOjxvK/zUxTi1cLDZNuRI/lRxDnroajGE/8ApN7FD/OuXvH8t1fW3mH/AGkmn64dN4yn2n6V61t/w3PmAalKivP9Ed9qfRtGUblJkfxKda8uYdLnjIidiNNKc3MSEYd6qqT+MbH16UjhGKuV/Duk8+elRRZSdERjsOUlGjK2zH4T5N0PQ0zxFssjFW1tjMgHMD4l88wH0qd4leVle3cELETGgJG/t5VX+HFjdtq2jrAboY0keTDnUp8ZJoekskGmOeC8aS6cpVVbkO8IzdMpK5ST0mprCKucpbYrcEyhBG2XQkeH8SmQTMkx4TFewdkXj3dwiVd7Vu5lEqQSFt3AdHUrETIO0A60+w2MvKDayqGRkDZtTbAM/dsSMyus5SzDIT4jE11EcSSplkRQ4UXbYzRoGAJExOU6idNYPLmINR/FO9tBisdyJPw5iCwIJcBgXWWJYnxTBhvERI3VVtmkOZVg2YBlABy6kAeGYHRpEkyppctHMPiBDD5girCpB2YxOaUDoAkRbA+EQNR+7MgR06yKsVQXZBv+nVWHjtFrRJETkYiR1kAGes1O1Zu2Vj0FFFFQWEsRazKy7SCPSdKpOBDXO9t4gFWW4VIhWlcq5SQQQykkmY+VXo1W+0XAkLNiMxU5VXSZBmM0qQYgwfIDpU3opJW0xjw7gBYvJyBbhVRKNmXwkMYUZSQZynWI5GpFLLED7xyCNAQVbl+FgMu/So3Cd6R4VQkjVs7M20AwQZgdZ5ctKe2zdIgsP7o194/8eVIkORxxHD6C2vxHcch5t1A3iq9xvBSAq6GPiG46HXqZMVZL5yqQmrHr/P8A0qFvpFxVOrEyevqfWsmZ6N/iOpjXgrmQdWuKAi5hqOu2kAz7VIWuIEsbdrUg5Wc6ksN8v8PMnQHanGBwIBzyRGYkHSZnU+VR3B8cuHwS3SpJgifV3I16a0qCsdldttDzHvYsjNibyqoBJzsAD84zHTYVAp+1nAG6LS5ysx3hXKnsJze8e1VG92SxHE3+03rgs2ZIXQsxEk6DYCSas/Z3sZw7DMC6m5c5PdMifJRCj61qrHDvbM7+SRebtlXtZhBBEjmDzqMGIRUW7MBWg9CCIOnqfpUhd4gsZUj22UedQIwmfMo+HMXjqZAHtM1kbTeh8I69iW+2JlOeZ0Gkasdcq6/F1rhMMWYQxtPEhZkn1Gx9KacMtK/ckmSA8nebkw3uNalcXw9W6E9GnXzBEEHzFWSso3Wjhr0St0D1jwn/AEPlTW/ggwhGA5gHUA+UaivLttrf47lsfvfeoPTNqPnTW8pIzlVur/8AUskhh/ckz7N7UOJMXQzxOMYKUxA+6+BiD4dYgmdRrTXh+FKXVLaBWOhMwvmef+9PMaSyhC4uLdBCk6HY6Hqf9KYYt2SyQTJW1B6yFcf5gKpTbSNilGMGxezZBjkGkMRvmM3VPqMxj0FTdqybuW4VIcA27h0h41kQZ+cfFpUXgkDW7oG4dCvsqR8/EKtXDrJUPzJg+8Bf0UV1E9HDl2N7jeAdUKH9QfmCa5xuKFm2WIkFhp/E0fzp2+HJmdJI+Qj/AEpreULibTO022lMh+EOfgb9U9WFXjsRNi3ZSe8xRloN4QD8IPd2y2X1YmfOrJTbBYFLS5EECSfc6mnNSyUqQUUUUEhXF1ZHWu6KAKJ/wprF0WvE4ygiAHJAOWTn8onxDUmBUraWdIaOU+H5jnSvarAhzZJmc5QEbjMrN+qCs6xt+7h7jzcuui5tyTsPXmZE+VLatlo6RpaYcKpI+Q01qqcIbvMRcffxZV9AN/cz8qU7EcW7+1dAckFAyLKwmbNMEDNOZisMdBbUiAYpPgQCXbi9CPYQCKx51So6HjLsfcRtFka0CMzx5SoILKSNgRInzpTiPB7d5FtnRFOqjSegJ6a00sX+8vXHHLwj+vWm3/M6WkIunK/i0g/y9aRFvodKFbFeK8VsWRDX7SQIyl1G3KJqmcY7Q2mU5HQ+asD9JqIGITF3XvYm6LGFVoE+Euemgk0rjeM8MJWzbs4h5iGFuJEaFQ3iYe21afi+whmjF0y49iONjE2yhySsTy996uGGt2hIXnEx5edYBw3EfY8apBL2bsZTLKGUmBMcwwIK+RmtdRgqgu6jSfwppvpqTFKyQ4Nf2S6yfZPW8KttQAQSpZhOm+up9TvWU9p+2eOw1/w4lLqnU5FDqmvwmRPlpUT227c3L11rOHZ+6GjGSWcjQ66eGoLhqT8V62rflYkA7aSOetasWLjuQnhFur/6aPwT9sQchb9nKD+K0xb/ANtuXvVxxeFHhvJodwyaK/k61kAdFhLqBSSMroRAMiCGG8GCQa13svihdws5gyxpy26+4peVRW0gUXF92hG7b8TOAO70uz0I0ePWPrUZxRJUgaiSCeoZyV+kVLNie7wpzEAgctRJ6TruaZWsJmsKT+NhrykKgH1BqmGNuyM8mlQ7wmAdES4mzW1V+RVlzKsEMIOdgJ1MaRqCLRZuAHcGeY2PoJMCo9LZueEKmVlOcPBCuIg5WGoO+k6r5zS1pcqiZGWZLTJy6FvFqZAmSTpGtbEYJDrFW5iCZmdDE7jXqPFMeQPKojiwa862Lay027haRChbg1IOuoQ0ti+IsWi2V/se9ggguJGhO66cxrrypx2WwTK91iLh7zI2a4QxGmiK34lEzPnTUqQh+zLHXteCvagYFFFFABRRSd+8FGYmANydhQBGcbGZ7K9HZ5/hRgPeXHyNVDj/AAMsjK05YLXW6gDRV6ADU+prvjvHrl3EBbMh9FQB3XdxmLqkMAuWzLGQoxKOZQNmf8aw4TCFYZbaoBGmd9ABb0O5IAJHMmN6VJ00XiY12C7WjB3WI+BmgiNcpI19sp+dang763b7XUMrdCweUiQfpWWWezqniq4U8kIMfmClj7BjHtVi4Tgr2FxVm0zZrRuEDXmFYis/lpXo63irlFstGIwLW2OVsphhrswPQ7AjlNRvGFa6yo9lbjAH7wM1poECQwBB0OvKrJj0khtCRsDtB3FNThheCkyGX4X0zAcww2I/d5+1YVJpmhq1sz3gGFt3sf3eJtALaDJatRmCDfNl0N2ZMnf6EXTDdkcHgrlu8rXr72we6tsVCoTznKCB0zMY86lrvZ+1cWbttXy/CYIPsOVQXE+GkjLbQqs6sxYk/wAI/wBa1fyXVIyx8aE5WzOu1183bxUZIRmfwaqrMZYKYGk8hznrWgYAs3CxsT3DcuikD+vKq1juzxRWB1uOf9YFaZheDi3hVsxsgX18JB+pqJztI0yhGGkYb2f4YjPkukhW00B35TBGnkKvK9hsNfJi62Hsk5mRrasqnTN3NyfCGgDxCa44d2Z7wGPjGXfYjQE77jXWrBguziMAGzrtKliPI+IbirvyH9C5+PCXbM37W4azbvGzgjntuVOT4sjKfiU6gTtAPyq79lTet2RZci2o1Mzmj1IAqwP2Ww6gd2igjpqT5EnYelMbnCgTlCgE6lto8jGhquTLyjQYYRRzjZv2iF0XMhE8xmUk/SpfifGLFlO4cgMVJRSJWQGYSf7tVntBxtcNbtMJgXhoPxBQTB8iQKo/c3sXiEe4TN43YE/DoXhemmntV/Gi2hflxT3+jXcFx2yqglpPd58sg8tQOlIv2g763nYAKSwhSFi3LMqsWaO8ZFUETpDRuFqicP4GDZS6zGRbmdpiARG2o51aOz/A+4ssHZnYOmUHYKxBAHsT863cUujkyLd2cw6YtDfcMrN4Qh0ZFH4Wj82YsfJxVpS3Agcqq3B8ewxvdj4XtFm9UIUHfoY2nQa6CLWKl6FxafR7RRRUFgooooA4uNA0qr8d4g3wg5508IBVTpAALAs0mdwIUiVJBqwcSwzOhVXNudCygFo8p2PnVfw2DT7RKghbcqmpIdgQXYx4ZzNE76HkNIfRH2SXD8MAv9nkILCCQxgtMhhOhIDRykaSKY8etZhEA5Z0IYAkqwBB2aDGgOh1nQTINeJBK/Qwd9SvhaTEkCIJAGxkMO0eLyYdgsm4V8MjWdFGbSAwLAxprMbGFVsYYpdxDWMa2MmVs3QGPNgfC/6mT786uPaXGIBYxAPh720ymCNCY6flc1XePcO7v7j93xdSYlp84j51au3+DR8JYRSIa5bVfSI0HOImleTG3Fm7xJ8bRY7tgOmonSqrf4y1i6FOqkz69ZqxdmMSbmFUnfLB9RpVP7TDPdVOcmI5agD9awV7HUx7tMv+EdrltWUxIn2NJ4xciE7tG/T0p1grYS2q9BH0qF4n2lw5f7OLgNyQCokxrsSBAMcqGjGn7CWD4ZmvIx/BrrVjuLpTDCRmJp73mlTB6GZLbIDC2Ml5xyOtTNhQVBpjetxcDClOHXgCyEj4tNRr6TvVUrYTYvfhQTsAKhL3EgSVBGg1p92jeMNeI5I36VTuz93NavudSqOf1imKNl46VkTxex9pvWbW4VDdI82bKPoCameN4NcKuFbZlZmH/tqf+x2+VV/sZxtPtr96QoZVAJOgyBYG3mfc1Z8fd+2XmuBfu7eW1bB5xDuxHKSQPY1vxwcZK+jF5OZSjSEsJZPdOsaIjARzkwvuasFhC9xn/Boo6RbXLJ8pLfKa8scGhERm0kFo3IUT/pUnheFHEgWxK2YGcjSQIItrHyZvbzrSmrOTk/SFuxWENy5dxbAhW+7tfwDUt/eYmKt4pOxYVFCqAFAgAaAAchSook7dkxjxVBRRRUFgooooAYcexrWcNduIJZEJUefL61VsBxC1h1awS3gZVLRoz92HdbWVddEJY6xLEkZTlsfadowl4nYIT8tahcZYCuo8PdO4YhU+GGe47swOzO4Og3LGSWNQ+iPs9ud6txTLR3f9kgUFZzEkhwc2VAuVV5lswIYFZe9hu8RJB0Kt4tDOh1HIzuPWq5gMSjIzkLAcsIAOWGNwsukSAqkebTVltYgZAD8R00BIBgtE8gANz6bmlMaZXxXB97iZacrqzc9nOn0A+VVzFYZrGMtqzsUVxlBO3iKaeWg+daHxPhmW8OndoPkrA/5ao3b5CL7sv4XYnyh1P61fu0XxupJly7MY/wC6uRoFYj5GP0196T4bgRexWaJCCfflUbgL/c4K3OjXJuN1lyW/Qge1W3szhgtkNBzPJM7+XtXJcfY7Up1G/tjPtrxlrGHC2/7a8RbtgdTufYa1GcE4FYsYVmaGA8TO2pZgdW9Z2qE7VdokucTsKCO5sMULz4czAgtPQEgT5Gn2MxhGDFhvCy3LeboVzyGB6ExTZxaSiKwx5Wyy8CvNcXMwy5tY6f71NnDVFcEurkUDpU53gilRQZm0yC4iGE5d+UjSfOq6eA2cSLt1g2e7pnYktZdSQO7M+ABhyqxcZfaoX/iKrYvKPie62QDfUKJ+cmqwtNjeNpDvBYpsXgGn+1KPbuTp41GRvmdfeqj2RcmzibZEMFII81EMPpVp7F4tXXEhSCBiX1Gv4bZJ/wAU/KoviODGFxoba1iZU+Txr7Mp+YrQnUhcXpozHs1Z/wCuRP8A7ij/ALh//Na7ws/9Kl5v/Vdn9czs3+XT2rLeC2O74sltuV4j9Y/UVrljC5+HLbX4rZcDyKO0fQD511cjtI4slTJpLWZQdsxKf4lYA/OKn+CXg1lNACAAyiNGG4Mc6q3B8f3lkLG4XXcrMjMBBkq8TsAATOkFl9uvYe+AGh2y7iFuEwDpopBMRsw9stVir0JlLjs0aK9qI4dxdrqB1UOp/FbdWU8jBMSJB1EjoTUstFFls9ooooJCiiigDl0kRSKYVEEBQAeXrSzNFQXaTjGVe6tsFdvifSLSn8TE6BuSjmTQQ67KVauZEuJsMzkafgNy0J9MubarLw/HXGN1bayS95SzN4LRBfIWSZKsQoOXXUbjUQ9rhv2t5t5rdoJkzEEm4pGWVzaBAbc6DViTzDHte8tXsTafNaS+jG3dQgkEFlYqRs+T70A7Zo1g1RlkT+MwXeJP4gPnqZB/rnWYdoLOdLjt8Ny8loec3M7n2GWtVs3AQwGojMJnUNqDrrzIg9IMc6F23weS0LYB+6U3JHNmdY/ytSr/AENhuSG/CrAxeLbnasHbq5+Eeirr71Occxzt9zZzcg5QEHpGf8A8xrVe7CX2OEuOhi5dvMAdNyeh3hRtWhcOwi21CAkx8TMZLk7kz51mjC5M3Zs3SKiv7Mlu2yHukNGgRPCPLxHXzpv2m7Gth8ITauPc7tSTbaD4fxZDujDcctNhWj3MQMpE8vrTLiBHdkSCTp/r601q+zOs009GY9lu1gZVk77Tz5fOrrb42CNNayftJwo4C8z5S2HuE6Lobbfu0ztdqkBhb9xR5pP6UqXjy7gdWGfFkS56Zo/H+MxCgy7aKKjbHZvE381vDkKqHLcuE5WLkZmAYAkAZoMcyRyqv8I4upeMOWvYh9BdcQlueccz5VqPBbC4XDoobVSCTOpmSxMbkkmfWrY8PHchHkeUl6wKfwnhNzgznvofD3ozOgY90wkTttvJ9Kne0uD+1YZgkE6PbI2keJSPI/zqb4hjkfPbfxI2SQdfilT9QKheDYU2u9s5CLaOe61lQpggL01DaedUyx3yE4slmScfxkYyziUEMRbcz+YEg/5RW4cLVT412uqGPSSBqP5+lY3xnAj/AIiyD4e9IXykF4+ZrUeA3mt4cW/xowVPMOFdfYFo9q6L3BMw5fyY84HajQcjcj07zQfWn3FMFnt6qGa2TAP4tPhPkwMH2pPhFkKS0wiDLJ5xqT86W45rh7zAkSJBBjaPeph2Zsi0TnAeIW71lWtnTKBEyVMAw065gCN6kqp3YLGHNiLRJID5xPLMSG+bqW/vHyi4CpkqZGOXKNntFFFQMCiiigDi7bDKVIkHQioLi/C7SIAqgMzBVJ1CzuwB0kDnv8qsFcXbQYQwBHQiR9aCKKfxC02VRaZlTxMrAG4SVEqFWCWVWjQTOwpzjkW4CEyAhjH5Uu5iWkoQQc2ZSerEkGSDJcXssGtMillXMCFGozRBA6Sv1qPxSmwUvOoAcAXOYVhOUkxJ08E/ur61RohOmJYaRd7sliFXwv8AiUQPC/UbwfLXao7tPw7Ol1hqRbQT/Axfb0NLY3C3hiftNhSyhMtxNs+sgpJgsByG9I4vjBuva7kqc7G29tpVs0GNd12III5io4F1k47Kd2QU2Wv4UHxI4vIJjOhEGN9ZBGnWr5w3iYvL4SN43nWRy5RrVK4xwrvDntBkxGGOYBvCAsw2aSCbUg+MSuhgmKrI7XvZvl8jW7kw65pQlZDRuDoeUEGJqnBrZo5KfRreGxk21B+IAGD7/PU/pUfxbEsyDKQMmpMwP3jWcYn9qlxggFlQcurSZnw6iORAIIpK72xxWJXurVpkzGc0nTTUEkaiZ9RO9Rxa2yVCTJ3tDimvK1t0U6CVBAbXYieoH61QsVwW3bEm5Gp8LAE1IYDs5dxF42b1xpQaKCQPOOg9BVnw/wCyuyQM5afUn61deRGGhn8WX/og+zvFbGHHxgsTEDfUdOX+/lV6wnGs5kt4QNun+9UftF+zRrBVrLghjoCYafLqKhrAuWLq53Zl/EFMtpB1G1DyRnsP47StGwIxYgjeQfPTYe5pHi2NFq9bOvPORtlgkk8oBTf94VUsL+0MKwC2WJ15gny0UaDqaZ4WxiMXmBIZSSSuYQATtcKzkWYAHxNoANaS489EKPx7bHHZux9tx6mCAS94+QPhT00FaTjMJ3bkjXNkA8ssj23qP7McKt4PQyb12OUM3LUfhnWByqR7/e9eIUCQoOygT82Me9aq6RhyZFdjpsTZtm3auEB3PhHWI6eZG/M1F9oeIBriW1MghkaDMFiAsxsfCadX+GZrd3F3Fi53bLZB8JXcruYzOxXTQ7CpLsTwJLOHV1Jc3QtwsYnUAj5SY9autCtyJPhXALVhne2pDP8AEZJn0nbXpUkKK9qo1JLSCiiigkKKKKACiiigDzLXhQHQ11RQByEFNb/DLTnM1tSdNYGbQyPFvofPrTyontVxL7Pg790bpbYr/ERC/wDcRQDKH2/4+t2/3AUfcN8ZEvniSEkTbAGWXWCdQCIJMN/wK1cQA5TpGUjwj0HL1FR/DuGyEQkltJJ1MzJJ8yatf/C2ED4V28/c/wAhXF8nJOcvXojFd2UjE/s818FwQfwuveD2I8Qpp9gvYErccLlWQxVmMiRl8DAEQZ0GsVotvCC38NeYpkuLluAEdCOVVXlSrjLo2xyyj0Vs9tMMCLrghl0lFck/MAUrZ/aUm5W4qDmy5ifZJI96Z8S7EJM2LhUHe2xOX+6dSPTWojEdjmAMJz6pHLnmERruK0Qli+i8vJb/ACRNcQ7fpfDCzbZiBGdhlVZ231J/dFM8B2fbEIGyIEmAWElzzOpjfnXPA+zYBGYhUgElSGDTp8YhF6ECT5ir9ZUBQNgAAANgKpkmlqJn+Ryf9FSTs3lMZin8ICj6Ug+IbA4hLplkVkNyCR3iAgnNlIkqBmX0IMjSrLxK7vBAMaGJg8j51Xr2KGKskEQ6SrgdRo0eRGvpVMTafJCMjZsjcHw90m61tLhdVGZgHlQQy7yIkA+oBpPD9mLCP3kM7zIZ2LZf4QdF35VX/wBlfaFb+DWyW+9w47tgTqQpIVh1EACrtXaKKpKzh7YOhppwrhi2La2lJKrOWd1EkwD0EwPKn1FBcKKKKACiiigAooooAKKKKACiiigAqjftVxh7i1YXe64LfwpDH5tlHvV4Y1lf7SeJBsdZQGciENGylnUx6wF05UrK6g2VZHYrCRYZk0dRIPmNaUw/bMXLanQFlJI6GQI+c/KluILktzyI1FZi97u7zgHwkz6STXLxx+SDRa3E1NuJDcGoXjXGIewMwQG4S5mPCqsxnWI1Wo/AcVVkB50rir9ojNcRWCeLVQ0acp5wKxwXHJ7Itz0I8d44HFkoQytdMwzBSFU6FkBMEnlvFd/8FW93Dd1H3gNwDOqhVDfgeJkkaxTT/moqULAKGjLbCM7EH97MFUxyE0w4z2lL3AASqhASpcpJJPxd2MzaDYGt2PHJVFKiHJdlk7Q8PzhBbs5ik5cpRVU9GR1IYe1S+CxbJZQXAocCGyCEn90QKzzGY5blsQzBvCAO8uRAOuhM7damsHcAEW0ygnzM+pMmlZYtQohSJ3EYzNJmqt2dxs428OTAT6jT9IqxYXBl99udUfGZ8JjWPItm9Qf9NqZ4sU4tXsrLZb+FcTOAxiXdgGyuOtttG/wnxe1bwjSJrAeM2e+srcGsiDHnpWw9h+K/aMFaYmXUZH/iXQz5kQfeujgb40xGF7cSfooop5pCiiigAooooAKKKKACiiigAooooA5esRwmJW/ib1wHN99dKk9M5A+iqPYVrHa/FG3gcQ67raePWCKxDgGPW2+0DWdPr6Vm8m3CkLk9otuPu6RyArOxwzvcReAOnhHvv/OrdxXtHYCE94vpOp8qrPZUllNz87sx+grBijLHByLvZFnA4mwYymJjYwfOac28dcOhQt1gFv0mtBRG0iqjiONXrp+57vPMC0FNxhqRNx9ERdD59KnHkeXaQOFEOME5YZbJzfhzMZH8Kkkj6U9sdk7rkM5j0OX5n4qnOGcTNy4VPd2SLhUoAXc5dyWmFBp3wPicreFxgDbvuksQNJBUCfI1aUstEcSKwnA1QuAy5kgOEQ3HGYaTMnWnuCu22UvmvC2NM7KEWQcsRvM6bU14Tgrq3xjJJN66y3EyxCEwje2UH3p/Z4PffCG1l8TX5IzDVDe7wsPPKTVJRT7eyy0TX2u1Zs94SXGbKI1ZmLFco850ql9thbvjNaJLITrkZRIMEZm0OojQ8qtmK4Fc+1oxZfs4vHEsOfeBQuUD8pIzeRnrVTw2Gv5Ct3vVVc5hhbCSWZvDBznfc02MYY9rsib0ddl7rXMG+Zs0SAIELHXqa0n9jZPdYrp3wjp8CzFZpwJzbuXrKDN3qqUUfidiVy++noNa3TsfwH7JhUsmC2rOQIlmJZuu0wNToBrW3Gnd/sTCPtZN0UCinDwooooAKKKKACiiigAooooAKKKKAIntXwo4nB37KmGuW2CnzjT618+P3ltjKlXUwysNVPMH+tRX0wRVO7cfs8t477xT3d8CA8SrjpcHMee4qGk1QqcbpoxbGK95CYtIOZVZdvU8hTTsrxpbbGy5hSxytynofWnnGOzOMwc99ZcJtnGts67humo+KOmpqtW8PmZkOhmR5zroetK+L0cX0CbRqK8U+7YIZfKcuvOCB9TSOGwBtpZNqFuW1VX/AC3FjxBo5ySwO8+tU3A3HTTMSB1PiHtU3heKMI3rkyhPFqJb5LJVsOLWcviCiO7OFGW2ZbUgt8TR0EU3a7aBLrhh4jPeXAtsN5zc8R9QKcJxGRB35GBI9JFK4N0U5goLfmbxN/iaTVVlte5c5s4++2qKp81S4492ful+tLviMYdBcy+UWh9IuR86WucTn/Wm9zFdfrU/L/igYmGxGpN0MxEePO49gMq/SueI4jLaJaJjkI18tdKa4ji6JzE1CYnEvfbX4Ry5e55Crwi5vYjJNJF//Y5wtbl29iHEsqoqTByg5iSNJBOmvStZArOv2N4VhaxFw7NcCj+4Nf8ANHtWjV2Y9Ivj/FBRRRUjAooooAKKKKACiiigAooooAKKKKAOLp0ruiigBK9bDKQQCCNQdQfUGvnH9p+AtpxPEhEVQEQgKAADA1AFeUUyP2RIjrI+7Q88opW05617RXKydsShzZuHqakLF0xvRRWLIXRy109ai8fiW/Mdq8ooxdhLoa4TxMJ19amb/hzBdMtosI5GNx5+dFFbF2jOzU/2QGMGw5C60DpIUn6kmr3RRXTZpx/igpC+5ER+YCiioLi1e0UUAFFFFABRRRQB/9k=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604" y="3634543"/>
            <a:ext cx="1857375" cy="2466975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26731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7785" y="586153"/>
            <a:ext cx="9144000" cy="1055078"/>
          </a:xfrm>
        </p:spPr>
        <p:txBody>
          <a:bodyPr/>
          <a:lstStyle/>
          <a:p>
            <a:r>
              <a:rPr lang="th-TH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ขั้นตอนการทำงานของระบบ</a:t>
            </a:r>
            <a:endParaRPr lang="th-TH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" y="70338"/>
            <a:ext cx="1230923" cy="51581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1230923" y="0"/>
            <a:ext cx="10961077" cy="5158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1230923" y="205154"/>
            <a:ext cx="10961077" cy="6447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Half Frame 10"/>
          <p:cNvSpPr/>
          <p:nvPr/>
        </p:nvSpPr>
        <p:spPr>
          <a:xfrm rot="16200000">
            <a:off x="128953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2" name="Half Frame 11"/>
          <p:cNvSpPr/>
          <p:nvPr/>
        </p:nvSpPr>
        <p:spPr>
          <a:xfrm rot="5400000" flipH="1">
            <a:off x="11359662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367" y="1162153"/>
            <a:ext cx="11314126" cy="520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1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7785" y="586153"/>
            <a:ext cx="9144000" cy="1055078"/>
          </a:xfrm>
        </p:spPr>
        <p:txBody>
          <a:bodyPr/>
          <a:lstStyle/>
          <a:p>
            <a:r>
              <a:rPr lang="th-TH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ขั้นตอนการทำงานของระบบ</a:t>
            </a:r>
            <a:endParaRPr lang="th-TH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" y="70338"/>
            <a:ext cx="1230923" cy="51581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1230923" y="0"/>
            <a:ext cx="10961077" cy="5158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1230923" y="205154"/>
            <a:ext cx="10961077" cy="6447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Half Frame 10"/>
          <p:cNvSpPr/>
          <p:nvPr/>
        </p:nvSpPr>
        <p:spPr>
          <a:xfrm rot="16200000">
            <a:off x="128953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2" name="Half Frame 11"/>
          <p:cNvSpPr/>
          <p:nvPr/>
        </p:nvSpPr>
        <p:spPr>
          <a:xfrm rot="5400000" flipH="1">
            <a:off x="11359662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199" y="1969477"/>
            <a:ext cx="1144172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เจ้าหน้าที่</a:t>
            </a:r>
            <a: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Import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ข้อมูลบุคลากรเพื่อใช้ในการคำนวณเลื่อนขั้นเข้าระบบ ระบบจะคำนวณเงินและฐานเงินที่ใช้คำนวณให้ทั้งหมดและจัดทำข้อมูลส่งให้ คณะ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วิทยาลัย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กอง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เจ้าหน้าที่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บุคคลประจำคณะทำการประเมินและเลื่อนขั้นเงินเดือนบุคลากรในสังกัดตัวเองแล้วเสนอผู้บริหารตรวจสอบ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ผู้บริหาร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ตรวจสอบข้อมูลการเลื่อนขั้น แล้วส่งต่อ กองการบริหารงานบุคคล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เจ้าหน้าที่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นำข้อมูลที่ได้จากบุคคลคณะฯ มาคีย์ลงระบบเลื่อนขั้น ระบบจะคำนวณเงินให้ทั้งหมดพร้อมตรวจความถูกต้องของวงเงินที่ใช้เลื่อนให้ เมื่อตรวจสอบเรียบร้อยระบบจะทำการบันทึกข้อมูลการเลื่อนขั้นพร้อมอัพเดทข้อมูลเงินเดือนให้เป็นปัจจุบันในระบบฐานข้อมูลบุคลากร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เจ้าหน้าที่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กองการบริหารงานบุคคลจัดทำคำสั่ง</a:t>
            </a:r>
          </a:p>
          <a:p>
            <a:endParaRPr lang="th-TH" dirty="0" smtClean="0"/>
          </a:p>
        </p:txBody>
      </p:sp>
    </p:spTree>
    <p:extLst>
      <p:ext uri="{BB962C8B-B14F-4D97-AF65-F5344CB8AC3E}">
        <p14:creationId xmlns:p14="http://schemas.microsoft.com/office/powerpoint/2010/main" val="426800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7785" y="586153"/>
            <a:ext cx="9144000" cy="1055078"/>
          </a:xfrm>
        </p:spPr>
        <p:txBody>
          <a:bodyPr>
            <a:normAutofit/>
          </a:bodyPr>
          <a:lstStyle/>
          <a:p>
            <a:r>
              <a:rPr lang="th-TH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เปรียบเทียบการทำงานของระบบเลื่อนเงินออนไลน์เก่าและใหม่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8245" y="1793631"/>
            <a:ext cx="11394831" cy="4478215"/>
          </a:xfrm>
        </p:spPr>
        <p:txBody>
          <a:bodyPr/>
          <a:lstStyle/>
          <a:p>
            <a:endParaRPr lang="th-TH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" y="70338"/>
            <a:ext cx="1230923" cy="51581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1230923" y="0"/>
            <a:ext cx="10961077" cy="5158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1230923" y="205154"/>
            <a:ext cx="10961077" cy="6447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Half Frame 11"/>
          <p:cNvSpPr/>
          <p:nvPr/>
        </p:nvSpPr>
        <p:spPr>
          <a:xfrm rot="16200000">
            <a:off x="128953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3" name="Half Frame 12"/>
          <p:cNvSpPr/>
          <p:nvPr/>
        </p:nvSpPr>
        <p:spPr>
          <a:xfrm rot="5400000" flipH="1">
            <a:off x="11359662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978757"/>
              </p:ext>
            </p:extLst>
          </p:nvPr>
        </p:nvGraphicFramePr>
        <p:xfrm>
          <a:off x="246183" y="1793629"/>
          <a:ext cx="11775834" cy="4308232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792887"/>
                <a:gridCol w="4757319"/>
                <a:gridCol w="6225628"/>
              </a:tblGrid>
              <a:tr h="47040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Process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ระบบเดิม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ระบบใหม่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910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เจ้าหน้าที่ติดต่อกับผู้ดูแลระบบฐานข้อมูลเพื่อขอข้อมูลบุคลากรที่จะนำมาเลื่อนเงินเดือน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เจ้าหน้าที่สามารถดึงข้อมูลบุคลากรพร้อมนำมาเลื่อนเงินเดือนได้เลยตลอดเวลา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040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800" b="0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ส่งข้อมูลให้คณะเพื่อทำการเลื่อนเงินเดือนในส่วนของคณะ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ส่งข้อมูลให้คณะเพื่อทำการเลื่อนเงินเดือนในส่วนของคณะ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2910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800" b="0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เจ้าหน้าที่ตรวจสอบความถูกต้องของเงินที่ได้เลื่อนรายคนและวงเงินของคณะ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เจ้าหน้าที่กรอกข้อมูลที่คณะส่งมาลงระบบ ระบบจะคำนวณวงเงินและเงินพร้อมทั้งสรุปให้ทั้งภาพรวมและแยกคณะ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040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th-TH" sz="1800" b="0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นำข้อมูลที่ตรวจสอบนำเข้าที่ประชุม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ปริ้น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ข้อมูลจากระบบ หรือ นำระบบ</a:t>
                      </a:r>
                      <a:r>
                        <a:rPr lang="th-TH" sz="1800" u="none" strike="noStrike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ไปพ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รี</a:t>
                      </a:r>
                      <a:r>
                        <a:rPr lang="th-TH" sz="1800" u="none" strike="noStrike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เซ็นต์</a:t>
                      </a:r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ในที่ประชุม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040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1800" b="0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เจ้าหน้าที่จัดทำคำสั่ง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เจ้าหน้าที่จัดทำคำสั่ง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040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1800" b="0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แจกคำสั่ง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ดูผ่านระบบออนไลน์ (โครงการประวัติการปรับเงินและเลื่อนเงินเดือนออนไลน์)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040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1800" b="0" i="0" u="none" strike="noStrike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เจ้าหน้าที่บันทึกข้อมูลเลื่อนเงินเดือนรายคนลงฐานข้อมูล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ระบบทำการบันทึกข้อมูลให้จากข้อมูลที่คำนวณผ่านระบบ</a:t>
                      </a:r>
                      <a:endParaRPr lang="th-TH" sz="1800" b="0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44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7785" y="586153"/>
            <a:ext cx="9144000" cy="1055078"/>
          </a:xfrm>
        </p:spPr>
        <p:txBody>
          <a:bodyPr/>
          <a:lstStyle/>
          <a:p>
            <a:r>
              <a:rPr lang="th-TH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ประเภทบุคลากร</a:t>
            </a:r>
            <a:endParaRPr lang="th-TH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086705"/>
            <a:ext cx="9144000" cy="3546231"/>
          </a:xfrm>
        </p:spPr>
        <p:txBody>
          <a:bodyPr/>
          <a:lstStyle/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ข้าราชการ 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พนักงานมหาวิทยาลัย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งบประมาณแผ่นดิน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พนักงานมหาวิทยาลัย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งบประมาณรายได้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พนักงานราชการ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งบประมาณแผ่นดิน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พนักงานราชการ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งบประมาณรายได้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endParaRPr lang="th-TH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" y="70338"/>
            <a:ext cx="1230923" cy="51581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1230923" y="0"/>
            <a:ext cx="10961077" cy="5158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1230923" y="205154"/>
            <a:ext cx="10961077" cy="6447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Half Frame 10"/>
          <p:cNvSpPr/>
          <p:nvPr/>
        </p:nvSpPr>
        <p:spPr>
          <a:xfrm rot="16200000">
            <a:off x="128953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2" name="Half Frame 11"/>
          <p:cNvSpPr/>
          <p:nvPr/>
        </p:nvSpPr>
        <p:spPr>
          <a:xfrm rot="5400000" flipH="1">
            <a:off x="11359662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08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1" y="720969"/>
            <a:ext cx="9144000" cy="1055078"/>
          </a:xfrm>
        </p:spPr>
        <p:txBody>
          <a:bodyPr/>
          <a:lstStyle/>
          <a:p>
            <a:r>
              <a:rPr lang="th-TH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ขั้นตอนการใช้งาน</a:t>
            </a:r>
            <a:endParaRPr lang="th-TH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" y="70338"/>
            <a:ext cx="1230923" cy="51581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1230923" y="0"/>
            <a:ext cx="10961077" cy="5158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1230923" y="205154"/>
            <a:ext cx="10961077" cy="6447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Half Frame 10"/>
          <p:cNvSpPr/>
          <p:nvPr/>
        </p:nvSpPr>
        <p:spPr>
          <a:xfrm rot="16200000">
            <a:off x="128953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2" name="Half Frame 11"/>
          <p:cNvSpPr/>
          <p:nvPr/>
        </p:nvSpPr>
        <p:spPr>
          <a:xfrm rot="5400000" flipH="1">
            <a:off x="11359662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524000" y="2086705"/>
            <a:ext cx="9144000" cy="3546231"/>
          </a:xfrm>
        </p:spPr>
        <p:txBody>
          <a:bodyPr/>
          <a:lstStyle/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กำหนดแท่งเงินเดือน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กำหนดกลุ่มสังกัดที่ใช้เลื่อนเงินเดือน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 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Input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การนำข้อมูลส่งให้ตามคณะ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นำข้อมูลการเลื่อนเงินเดือนมาคีย์เข้าสู่ระบบ และการ</a:t>
            </a: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เซ็ต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ค่าต่างๆ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การตรวจสอบวงเงินที่ใช้เลื่อน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การบันทึกข้อมูลลง กม.1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7369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1" y="720969"/>
            <a:ext cx="9144000" cy="1055078"/>
          </a:xfrm>
        </p:spPr>
        <p:txBody>
          <a:bodyPr/>
          <a:lstStyle/>
          <a:p>
            <a:r>
              <a:rPr lang="th-TH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ปัญหาของระบบ</a:t>
            </a:r>
            <a:endParaRPr lang="th-TH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" y="70338"/>
            <a:ext cx="1230923" cy="51581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1230923" y="0"/>
            <a:ext cx="10961077" cy="5158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1230923" y="205154"/>
            <a:ext cx="10961077" cy="6447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Half Frame 10"/>
          <p:cNvSpPr/>
          <p:nvPr/>
        </p:nvSpPr>
        <p:spPr>
          <a:xfrm rot="16200000">
            <a:off x="128953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2" name="Half Frame 11"/>
          <p:cNvSpPr/>
          <p:nvPr/>
        </p:nvSpPr>
        <p:spPr>
          <a:xfrm rot="5400000" flipH="1">
            <a:off x="11359662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524000" y="2086705"/>
            <a:ext cx="9144000" cy="3546231"/>
          </a:xfrm>
        </p:spPr>
        <p:txBody>
          <a:bodyPr/>
          <a:lstStyle/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เวลา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การเข้า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การออก การตัดโอนการย้าย</a:t>
            </a:r>
            <a:endParaRPr lang="th-TH" dirty="0"/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เกณฑ์การเลื่อนที่ยังไม่นิ่ง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การคีย์ข้อมูลเข้าระบบ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การกำหนดแท่งเงินที่ใช้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การกำหนดกลุ่มสังกัดการคำนวณเงิน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050" name="Picture 2" descr="http://t2.gstatic.com/images?q=tbn:ANd9GcQJA8wourzE-FVFU5GEX1ehRgbM6Dk0PpJMvAD9NYBsfb2rSChv9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5830" y="4211512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46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387009"/>
              </p:ext>
            </p:extLst>
          </p:nvPr>
        </p:nvGraphicFramePr>
        <p:xfrm>
          <a:off x="9124950" y="3460260"/>
          <a:ext cx="3086100" cy="264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3" imgW="3085560" imgH="2640960" progId="">
                  <p:embed/>
                </p:oleObj>
              </mc:Choice>
              <mc:Fallback>
                <p:oleObj r:id="rId3" imgW="3085560" imgH="264096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24950" y="3460260"/>
                        <a:ext cx="3086100" cy="264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1" y="720969"/>
            <a:ext cx="9144000" cy="1055078"/>
          </a:xfrm>
        </p:spPr>
        <p:txBody>
          <a:bodyPr/>
          <a:lstStyle/>
          <a:p>
            <a:r>
              <a:rPr lang="th-TH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ผลพลอยได้ของระบบ</a:t>
            </a:r>
            <a:endParaRPr lang="th-TH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" y="70338"/>
            <a:ext cx="1230923" cy="51581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1230923" y="0"/>
            <a:ext cx="10961077" cy="5158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1230923" y="205154"/>
            <a:ext cx="10961077" cy="6447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Half Frame 10"/>
          <p:cNvSpPr/>
          <p:nvPr/>
        </p:nvSpPr>
        <p:spPr>
          <a:xfrm rot="16200000">
            <a:off x="128953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2" name="Half Frame 11"/>
          <p:cNvSpPr/>
          <p:nvPr/>
        </p:nvSpPr>
        <p:spPr>
          <a:xfrm rot="5400000" flipH="1">
            <a:off x="11359662" y="6049107"/>
            <a:ext cx="691662" cy="79716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524000" y="2086705"/>
            <a:ext cx="9144000" cy="3546231"/>
          </a:xfrm>
        </p:spPr>
        <p:txBody>
          <a:bodyPr/>
          <a:lstStyle/>
          <a:p>
            <a:pPr marL="457200" lvl="0" indent="-457200" algn="l">
              <a:buFont typeface="+mj-lt"/>
              <a:buAutoNum type="arabicPeriod"/>
            </a:pP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  <a:hlinkClick r:id="rId6"/>
              </a:rPr>
              <a:t>http://</a:t>
            </a: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6"/>
              </a:rPr>
              <a:t>personnel.nu.ac.th/static/sv/salarypromote.aspx</a:t>
            </a:r>
            <a:endParaRPr lang="en-US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lvl="0" indent="-457200" algn="l">
              <a:buFont typeface="+mj-lt"/>
              <a:buAutoNum type="arabicPeriod"/>
            </a:pPr>
            <a:r>
              <a:rPr lang="en-US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Comfortable in future</a:t>
            </a:r>
          </a:p>
          <a:p>
            <a:pPr marL="457200" lvl="0" indent="-457200" algn="l">
              <a:buFont typeface="+mj-lt"/>
              <a:buAutoNum type="arabicPeriod"/>
            </a:pP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lvl="0" indent="-457200" algn="l">
              <a:buFont typeface="+mj-lt"/>
              <a:buAutoNum type="arabicPeriod"/>
            </a:pPr>
            <a:endPara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lvl="0" indent="-457200" algn="l">
              <a:buFont typeface="+mj-lt"/>
              <a:buAutoNum type="arabicPeriod"/>
            </a:pP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459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5802</TotalTime>
  <Words>471</Words>
  <Application>Microsoft Office PowerPoint</Application>
  <PresentationFormat>Widescreen</PresentationFormat>
  <Paragraphs>64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Angsana New</vt:lpstr>
      <vt:lpstr>Arial</vt:lpstr>
      <vt:lpstr>Calibri</vt:lpstr>
      <vt:lpstr>Calibri Light</vt:lpstr>
      <vt:lpstr>Cordia New</vt:lpstr>
      <vt:lpstr>TH SarabunPSK</vt:lpstr>
      <vt:lpstr>Office Theme</vt:lpstr>
      <vt:lpstr>ระบบเลื่อนเงินเดือน</vt:lpstr>
      <vt:lpstr>เหตุผลที่พัฒนาระบบ</vt:lpstr>
      <vt:lpstr>ขั้นตอนการทำงานของระบบ</vt:lpstr>
      <vt:lpstr>ขั้นตอนการทำงานของระบบ</vt:lpstr>
      <vt:lpstr>เปรียบเทียบการทำงานของระบบเลื่อนเงินออนไลน์เก่าและใหม่</vt:lpstr>
      <vt:lpstr>ประเภทบุคลากร</vt:lpstr>
      <vt:lpstr>ขั้นตอนการใช้งาน</vt:lpstr>
      <vt:lpstr>ปัญหาของระบบ</vt:lpstr>
      <vt:lpstr>ผลพลอยได้ของระบบ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Suphalerk Waranuch</dc:creator>
  <cp:lastModifiedBy>Suphalerk Waranuch</cp:lastModifiedBy>
  <cp:revision>23</cp:revision>
  <cp:lastPrinted>2013-03-05T07:03:15Z</cp:lastPrinted>
  <dcterms:created xsi:type="dcterms:W3CDTF">2013-03-01T03:32:55Z</dcterms:created>
  <dcterms:modified xsi:type="dcterms:W3CDTF">2013-03-05T07:10:09Z</dcterms:modified>
</cp:coreProperties>
</file>