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8" r:id="rId3"/>
    <p:sldId id="257" r:id="rId4"/>
    <p:sldId id="259" r:id="rId5"/>
    <p:sldId id="262" r:id="rId6"/>
    <p:sldId id="263" r:id="rId7"/>
    <p:sldId id="261" r:id="rId8"/>
    <p:sldId id="260" r:id="rId9"/>
    <p:sldId id="264" r:id="rId10"/>
    <p:sldId id="265" r:id="rId11"/>
    <p:sldId id="266" r:id="rId12"/>
  </p:sldIdLst>
  <p:sldSz cx="9144000" cy="6858000" type="screen4x3"/>
  <p:notesSz cx="6735763" cy="98694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9" autoAdjust="0"/>
    <p:restoredTop sz="86475" autoAdjust="0"/>
  </p:normalViewPr>
  <p:slideViewPr>
    <p:cSldViewPr>
      <p:cViewPr>
        <p:scale>
          <a:sx n="140" d="100"/>
          <a:sy n="140" d="100"/>
        </p:scale>
        <p:origin x="-150" y="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474"/>
          </a:xfrm>
          <a:prstGeom prst="rect">
            <a:avLst/>
          </a:prstGeom>
        </p:spPr>
        <p:txBody>
          <a:bodyPr vert="horz" lIns="90782" tIns="45391" rIns="90782" bIns="45391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5" y="0"/>
            <a:ext cx="2918830" cy="493474"/>
          </a:xfrm>
          <a:prstGeom prst="rect">
            <a:avLst/>
          </a:prstGeom>
        </p:spPr>
        <p:txBody>
          <a:bodyPr vert="horz" lIns="90782" tIns="45391" rIns="90782" bIns="45391" rtlCol="0"/>
          <a:lstStyle>
            <a:lvl1pPr algn="r">
              <a:defRPr sz="1200"/>
            </a:lvl1pPr>
          </a:lstStyle>
          <a:p>
            <a:fld id="{AAA7B0DF-0A30-4A05-88BB-334D220368DC}" type="datetimeFigureOut">
              <a:rPr lang="th-TH" smtClean="0"/>
              <a:t>30/07/56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4301"/>
            <a:ext cx="2918830" cy="493474"/>
          </a:xfrm>
          <a:prstGeom prst="rect">
            <a:avLst/>
          </a:prstGeom>
        </p:spPr>
        <p:txBody>
          <a:bodyPr vert="horz" lIns="90782" tIns="45391" rIns="90782" bIns="45391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5" y="9374301"/>
            <a:ext cx="2918830" cy="493474"/>
          </a:xfrm>
          <a:prstGeom prst="rect">
            <a:avLst/>
          </a:prstGeom>
        </p:spPr>
        <p:txBody>
          <a:bodyPr vert="horz" lIns="90782" tIns="45391" rIns="90782" bIns="45391" rtlCol="0" anchor="b"/>
          <a:lstStyle>
            <a:lvl1pPr algn="r">
              <a:defRPr sz="1200"/>
            </a:lvl1pPr>
          </a:lstStyle>
          <a:p>
            <a:fld id="{3D21EE65-77D3-4505-BA63-6108A501E49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26130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39D2-711F-49BB-9FE2-8D58558B0F8A}" type="datetimeFigureOut">
              <a:rPr lang="th-TH" smtClean="0"/>
              <a:t>30/07/56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23D3C-CC2C-489A-823F-7B215D445F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1271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39D2-711F-49BB-9FE2-8D58558B0F8A}" type="datetimeFigureOut">
              <a:rPr lang="th-TH" smtClean="0"/>
              <a:t>30/07/56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23D3C-CC2C-489A-823F-7B215D445F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75423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39D2-711F-49BB-9FE2-8D58558B0F8A}" type="datetimeFigureOut">
              <a:rPr lang="th-TH" smtClean="0"/>
              <a:t>30/07/56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23D3C-CC2C-489A-823F-7B215D445F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6921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39D2-711F-49BB-9FE2-8D58558B0F8A}" type="datetimeFigureOut">
              <a:rPr lang="th-TH" smtClean="0"/>
              <a:t>30/07/56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23D3C-CC2C-489A-823F-7B215D445F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5922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39D2-711F-49BB-9FE2-8D58558B0F8A}" type="datetimeFigureOut">
              <a:rPr lang="th-TH" smtClean="0"/>
              <a:t>30/07/56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23D3C-CC2C-489A-823F-7B215D445F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59517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39D2-711F-49BB-9FE2-8D58558B0F8A}" type="datetimeFigureOut">
              <a:rPr lang="th-TH" smtClean="0"/>
              <a:t>30/07/56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23D3C-CC2C-489A-823F-7B215D445F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9323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39D2-711F-49BB-9FE2-8D58558B0F8A}" type="datetimeFigureOut">
              <a:rPr lang="th-TH" smtClean="0"/>
              <a:t>30/07/56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23D3C-CC2C-489A-823F-7B215D445F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9732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39D2-711F-49BB-9FE2-8D58558B0F8A}" type="datetimeFigureOut">
              <a:rPr lang="th-TH" smtClean="0"/>
              <a:t>30/07/56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23D3C-CC2C-489A-823F-7B215D445F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22650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39D2-711F-49BB-9FE2-8D58558B0F8A}" type="datetimeFigureOut">
              <a:rPr lang="th-TH" smtClean="0"/>
              <a:t>30/07/56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23D3C-CC2C-489A-823F-7B215D445F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44201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39D2-711F-49BB-9FE2-8D58558B0F8A}" type="datetimeFigureOut">
              <a:rPr lang="th-TH" smtClean="0"/>
              <a:t>30/07/56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23D3C-CC2C-489A-823F-7B215D445F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6795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C39D2-711F-49BB-9FE2-8D58558B0F8A}" type="datetimeFigureOut">
              <a:rPr lang="th-TH" smtClean="0"/>
              <a:t>30/07/56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23D3C-CC2C-489A-823F-7B215D445F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65690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C39D2-711F-49BB-9FE2-8D58558B0F8A}" type="datetimeFigureOut">
              <a:rPr lang="th-TH" smtClean="0"/>
              <a:t>30/07/56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23D3C-CC2C-489A-823F-7B215D445F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4873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692696"/>
            <a:ext cx="8496944" cy="1470025"/>
          </a:xfrm>
        </p:spPr>
        <p:txBody>
          <a:bodyPr>
            <a:normAutofit fontScale="90000"/>
          </a:bodyPr>
          <a:lstStyle/>
          <a:p>
            <a:r>
              <a:rPr lang="en-US" sz="9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QA </a:t>
            </a:r>
            <a:r>
              <a:rPr lang="th-TH" sz="9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กับการเปลี่ยนแปลง</a:t>
            </a:r>
            <a:br>
              <a:rPr lang="th-TH" sz="9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โดย   </a:t>
            </a:r>
            <a:r>
              <a:rPr lang="th-TH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นันทนา</a:t>
            </a:r>
            <a:r>
              <a:rPr lang="th-TH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 </a:t>
            </a:r>
            <a:r>
              <a:rPr lang="th-TH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พูล</a:t>
            </a:r>
            <a:r>
              <a:rPr lang="th-TH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เขตนคร</a:t>
            </a:r>
            <a:endParaRPr lang="th-TH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h-TH" smtClean="0"/>
              <a:t>โดยนันทนา  พูลเขตนคร</a:t>
            </a:r>
            <a:endParaRPr lang="th-TH" dirty="0"/>
          </a:p>
        </p:txBody>
      </p:sp>
      <p:pic>
        <p:nvPicPr>
          <p:cNvPr id="4" name="รูปภาพ 22" descr="C:\Users\CITCOM01\Pictures\km%2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2936"/>
            <a:ext cx="4680520" cy="3168352"/>
          </a:xfrm>
          <a:prstGeom prst="rect">
            <a:avLst/>
          </a:prstGeom>
          <a:ln w="2286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55781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ผลการดำเนินงาน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QA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ของกองการบริหารงานบุคคล</a:t>
            </a:r>
            <a:endParaRPr lang="th-TH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2060848"/>
            <a:ext cx="7200800" cy="4464496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100438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185" y="0"/>
            <a:ext cx="8801422" cy="683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8092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20012" y="2162721"/>
            <a:ext cx="8229600" cy="424847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h-TH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ปีงบประมาณ</a:t>
            </a:r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ปีการ</a:t>
            </a:r>
            <a:r>
              <a:rPr lang="th-TH" sz="6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ศึกษา 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ปีงบประมาณ</a:t>
            </a:r>
            <a:endParaRPr lang="th-TH" sz="6000" dirty="0">
              <a:solidFill>
                <a:schemeClr val="tx1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422980" y="3068960"/>
            <a:ext cx="216024" cy="468052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Down Arrow 7"/>
          <p:cNvSpPr/>
          <p:nvPr/>
        </p:nvSpPr>
        <p:spPr>
          <a:xfrm>
            <a:off x="4418788" y="4797152"/>
            <a:ext cx="216024" cy="468052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23528" y="692696"/>
            <a:ext cx="849694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QA </a:t>
            </a:r>
            <a:r>
              <a:rPr lang="th-TH" sz="9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กับการเปลี่ยนปีดำเนินการ</a:t>
            </a:r>
            <a:endParaRPr lang="th-TH" sz="9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7111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7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การเปลี่ยนเกณฑ์การประเมิน</a:t>
            </a:r>
            <a:endParaRPr lang="th-TH" sz="7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59516898"/>
              </p:ext>
            </p:extLst>
          </p:nvPr>
        </p:nvGraphicFramePr>
        <p:xfrm>
          <a:off x="4355976" y="1196752"/>
          <a:ext cx="4608511" cy="5544616"/>
        </p:xfrm>
        <a:graphic>
          <a:graphicData uri="http://schemas.openxmlformats.org/drawingml/2006/table">
            <a:tbl>
              <a:tblPr/>
              <a:tblGrid>
                <a:gridCol w="1355062"/>
                <a:gridCol w="1355062"/>
                <a:gridCol w="381207"/>
                <a:gridCol w="379295"/>
                <a:gridCol w="379295"/>
                <a:gridCol w="379295"/>
                <a:gridCol w="379295"/>
              </a:tblGrid>
              <a:tr h="16505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th-TH" sz="9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องค์ประกอบ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th-TH" sz="9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ตัวบ่งชี้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ชนิดของตัวบ่งชี้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ตนเอง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ตรวจสอบ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9517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ผลประเมิน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เป้าหมายต่อไป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ผลประเมิน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9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เป้าหมายต่อไป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</a:tr>
              <a:tr h="253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1. </a:t>
                      </a:r>
                      <a:r>
                        <a:rPr lang="th-TH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ปรัชญา ปณิธาน วัตถุประสงค์</a:t>
                      </a:r>
                      <a:endParaRPr lang="en-US" sz="10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  และแผนดำเนินการ</a:t>
                      </a:r>
                      <a:endParaRPr lang="en-US" sz="10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800" dirty="0">
                          <a:effectLst/>
                          <a:latin typeface="Calibri"/>
                          <a:ea typeface="Cordia New"/>
                          <a:cs typeface="TH SarabunPSK"/>
                        </a:rPr>
                        <a:t>1.1  กระบวนการพัฒนาแผน (</a:t>
                      </a:r>
                      <a:r>
                        <a:rPr lang="th-TH" sz="800" i="1" dirty="0" err="1">
                          <a:effectLst/>
                          <a:latin typeface="Calibri"/>
                          <a:ea typeface="Cordia New"/>
                          <a:cs typeface="TH SarabunPSK"/>
                        </a:rPr>
                        <a:t>สกอ</a:t>
                      </a:r>
                      <a:r>
                        <a:rPr lang="th-TH" sz="800" i="1" dirty="0">
                          <a:effectLst/>
                          <a:latin typeface="Calibri"/>
                          <a:ea typeface="Cordia New"/>
                          <a:cs typeface="TH SarabunPSK"/>
                        </a:rPr>
                        <a:t>. 1.1</a:t>
                      </a:r>
                      <a:r>
                        <a:rPr lang="th-TH" sz="800" dirty="0">
                          <a:effectLst/>
                          <a:latin typeface="Calibri"/>
                          <a:ea typeface="Cordia New"/>
                          <a:cs typeface="TH SarabunPSK"/>
                        </a:rPr>
                        <a:t>)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กระบวนการ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5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2. </a:t>
                      </a:r>
                      <a:r>
                        <a:rPr lang="th-TH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การบริหารและการจัดการ</a:t>
                      </a:r>
                      <a:endParaRPr lang="en-US" sz="10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en-US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2.1  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ระบบการพัฒนาบุคลากร (</a:t>
                      </a:r>
                      <a:r>
                        <a:rPr lang="th-TH" sz="800" i="1" dirty="0" err="1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สกอ</a:t>
                      </a:r>
                      <a:r>
                        <a:rPr lang="th-TH" sz="8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. 2.4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)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ปัจจัยนำเข้า/กระบวนการ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ปี 56 รายงานข้อมูล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แต่ไม่คำนวณคะแนน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301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en-US" sz="6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2.2</a:t>
                      </a:r>
                      <a:r>
                        <a:rPr lang="th-TH" sz="6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ภาวะผู้นำของคณะกรรมการประจำหน่วยงานและผู้บริหาร</a:t>
                      </a:r>
                      <a:endParaRPr lang="en-US" sz="9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6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    ของหน่วยงาน (</a:t>
                      </a:r>
                      <a:r>
                        <a:rPr lang="th-TH" sz="600" i="1" dirty="0" err="1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สกอ</a:t>
                      </a:r>
                      <a:r>
                        <a:rPr lang="th-TH" sz="6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. 7.1</a:t>
                      </a:r>
                      <a:r>
                        <a:rPr lang="th-TH" sz="6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)</a:t>
                      </a:r>
                      <a:endParaRPr lang="en-US" sz="9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กระบวนการ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5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0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en-US" sz="7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2.3</a:t>
                      </a:r>
                      <a:r>
                        <a:rPr lang="th-TH" sz="7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การพัฒนาสถาบันสู่สถาบันเรียนรู้ (</a:t>
                      </a:r>
                      <a:r>
                        <a:rPr lang="th-TH" sz="700" i="1" dirty="0" err="1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สกอ</a:t>
                      </a:r>
                      <a:r>
                        <a:rPr lang="th-TH" sz="7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. 7.2</a:t>
                      </a:r>
                      <a:r>
                        <a:rPr lang="th-TH" sz="7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)</a:t>
                      </a:r>
                      <a:endParaRPr lang="en-US" sz="7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กระบวนการ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5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0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 </a:t>
                      </a: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en-US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2.4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ระบบบริหารความเสี่ยง (</a:t>
                      </a:r>
                      <a:r>
                        <a:rPr lang="th-TH" sz="800" i="1" dirty="0" err="1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สกอ</a:t>
                      </a:r>
                      <a:r>
                        <a:rPr lang="th-TH" sz="8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. 7.4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)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กระบวนการ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5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3.</a:t>
                      </a:r>
                      <a:r>
                        <a:rPr lang="th-TH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การเงินและงบประมาณ</a:t>
                      </a:r>
                      <a:endParaRPr lang="en-US" sz="10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en-US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3.1  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ระบบและกลไกการเงินและงบประมาณ </a:t>
                      </a: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     (</a:t>
                      </a:r>
                      <a:r>
                        <a:rPr lang="th-TH" sz="800" i="1" dirty="0" err="1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สกอ</a:t>
                      </a:r>
                      <a:r>
                        <a:rPr lang="th-TH" sz="8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. 8.1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)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ปัจจัยนำเข้า/กระบวนการ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 dirty="0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 dirty="0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5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0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4.</a:t>
                      </a:r>
                      <a:r>
                        <a:rPr lang="th-TH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ระบบและกลไกการประกันคุณภาพ</a:t>
                      </a:r>
                      <a:endParaRPr lang="en-US" sz="10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en-US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4.1  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ระบบและกลไกการประกันคุณภาพภายใน </a:t>
                      </a:r>
                      <a:endParaRPr lang="th-TH" sz="800" dirty="0" smtClean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     (</a:t>
                      </a:r>
                      <a:r>
                        <a:rPr lang="th-TH" sz="800" i="1" dirty="0" err="1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สกอ</a:t>
                      </a:r>
                      <a:r>
                        <a:rPr lang="th-TH" sz="8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. 9.1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)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กระบวนการ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5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3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รวม</a:t>
                      </a:r>
                      <a:endParaRPr lang="en-US" sz="10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8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6 ตัวบ่งชี้ (30 คะแนน)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 dirty="0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30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2103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 </a:t>
                      </a:r>
                      <a:endParaRPr lang="en-US" sz="10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8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เฉลี่ย (เต็ม 5)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 dirty="0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2103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 </a:t>
                      </a:r>
                      <a:endParaRPr lang="en-US" sz="10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8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(ร้อยละ 100)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 dirty="0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20078">
                <a:tc row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5. </a:t>
                      </a:r>
                      <a:r>
                        <a:rPr lang="th-TH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ภารกิจหลัก</a:t>
                      </a:r>
                      <a:endParaRPr lang="en-US" sz="10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5.1  การพัฒนาสุนทรียภาพในมิติทาง</a:t>
                      </a: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ศิลปะ</a:t>
                      </a:r>
                      <a:endParaRPr lang="en-US" sz="800" dirty="0" smtClean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     </a:t>
                      </a: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และ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วัฒนธรรม (</a:t>
                      </a:r>
                      <a:r>
                        <a:rPr lang="th-TH" sz="8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สมศ. 11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) 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ผลผลิต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ปี 56 รายงานข้อมูล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แต่ไม่คำนวณคะแนน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3011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5.2  ระดับความสำเร็จของการให้บริการ</a:t>
                      </a: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ที่</a:t>
                      </a:r>
                      <a:endParaRPr lang="en-US" sz="800" dirty="0" smtClean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     </a:t>
                      </a: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สอดคล้อง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กับ</a:t>
                      </a: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ความต้องการ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ของผู้รับบริการ </a:t>
                      </a: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     (</a:t>
                      </a:r>
                      <a:r>
                        <a:rPr lang="th-TH" sz="8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สอดคล้องกับ </a:t>
                      </a:r>
                      <a:r>
                        <a:rPr lang="th-TH" sz="800" i="1" dirty="0" err="1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ก.พ.ร</a:t>
                      </a:r>
                      <a:r>
                        <a:rPr lang="th-TH" sz="8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.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)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ผลผลิต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20078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5.3  ระดับความพึงพอใจของผู้รับบริการ </a:t>
                      </a: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     (</a:t>
                      </a:r>
                      <a:r>
                        <a:rPr lang="th-TH" sz="8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สอดคล้องกับ </a:t>
                      </a:r>
                      <a:r>
                        <a:rPr lang="th-TH" sz="800" i="1" dirty="0" err="1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ก.พ.ร</a:t>
                      </a:r>
                      <a:r>
                        <a:rPr lang="th-TH" sz="8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.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)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ผลผลิต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3011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5.4  ระดับความสำเร็จของการพัฒนา</a:t>
                      </a: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และ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    ปรับปรุงกระบวนการดำเนินงาน 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(</a:t>
                      </a:r>
                      <a:r>
                        <a:rPr lang="th-TH" sz="800" i="1" dirty="0" err="1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ก.พ.ร</a:t>
                      </a:r>
                      <a:r>
                        <a:rPr lang="th-TH" sz="8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.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)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ผลผลิต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3011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*5.5  ระดับความสำเร็จของการจัดเก็บ</a:t>
                      </a: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ข้อมูล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      ตาม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ตัวบ่งชี้คุณภาพของ  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      </a:t>
                      </a:r>
                      <a:r>
                        <a:rPr lang="th-TH" sz="800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 มหาวิทยาลัย 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(</a:t>
                      </a:r>
                      <a:r>
                        <a:rPr lang="th-TH" sz="8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สอดคล้องกับ </a:t>
                      </a:r>
                      <a:r>
                        <a:rPr lang="th-TH" sz="800" i="1" dirty="0" err="1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ก.พ.ร</a:t>
                      </a:r>
                      <a:r>
                        <a:rPr lang="th-TH" sz="800" i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.</a:t>
                      </a:r>
                      <a:r>
                        <a:rPr lang="th-TH" sz="800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)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6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ผลผลิต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3374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รวม</a:t>
                      </a:r>
                      <a:endParaRPr lang="en-US" sz="10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8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4 + 1 ตัวบ่งชี้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337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8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เฉลี่ย (เต็ม 5)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337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8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(ร้อยละ 100)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977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 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8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รวม 11 + 1</a:t>
                      </a:r>
                      <a:r>
                        <a:rPr lang="en-US" sz="8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*</a:t>
                      </a:r>
                      <a:endParaRPr lang="en-US" sz="8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42264" marR="42264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600" b="1" dirty="0">
                          <a:effectLst/>
                          <a:latin typeface="TH SarabunPSK"/>
                          <a:ea typeface="Cordia New"/>
                          <a:cs typeface="Angsana New"/>
                        </a:rPr>
                        <a:t>-</a:t>
                      </a:r>
                      <a:endParaRPr lang="en-US" sz="900" dirty="0">
                        <a:effectLst/>
                        <a:latin typeface="Cordia New"/>
                        <a:ea typeface="Cordia New"/>
                        <a:cs typeface="Angsana New"/>
                      </a:endParaRPr>
                    </a:p>
                  </a:txBody>
                  <a:tcPr marL="42264" marR="42264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4107635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549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91580" y="188640"/>
            <a:ext cx="8352928" cy="2232248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en-US" sz="9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ea typeface="+mn-ea"/>
                <a:cs typeface="TH Niramit AS" pitchFamily="2" charset="-34"/>
              </a:rPr>
              <a:t>QA </a:t>
            </a:r>
            <a:r>
              <a:rPr lang="th-TH" sz="9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ea typeface="+mn-ea"/>
                <a:cs typeface="TH Niramit AS" pitchFamily="2" charset="-34"/>
              </a:rPr>
              <a:t>กับการ</a:t>
            </a:r>
            <a:r>
              <a:rPr lang="th-TH" sz="9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ea typeface="+mn-ea"/>
                <a:cs typeface="TH Niramit AS" pitchFamily="2" charset="-34"/>
              </a:rPr>
              <a:t>เปลี่ยนตัวบ่งชี้</a:t>
            </a:r>
            <a:r>
              <a:rPr lang="th-TH" sz="9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ea typeface="+mn-ea"/>
                <a:cs typeface="TH Niramit AS" pitchFamily="2" charset="-34"/>
              </a:rPr>
              <a:t/>
            </a:r>
            <a:br>
              <a:rPr lang="th-TH" sz="9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ea typeface="+mn-ea"/>
                <a:cs typeface="TH Niramit AS" pitchFamily="2" charset="-34"/>
              </a:rPr>
            </a:br>
            <a:endParaRPr lang="th-TH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391580" y="1268760"/>
            <a:ext cx="8424935" cy="259228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50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ปีงบประมาณ 2556</a:t>
            </a:r>
          </a:p>
          <a:p>
            <a:r>
              <a:rPr lang="th-TH" sz="50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เตรียมเอกสาร 12 ตัวบ่งชี้</a:t>
            </a:r>
          </a:p>
          <a:p>
            <a:r>
              <a:rPr lang="th-TH" sz="50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รับการประเมิน 6 ตัวบ่งชี้ (ร้อยละ100)</a:t>
            </a:r>
            <a:endParaRPr lang="th-TH" sz="5000" b="1" dirty="0">
              <a:solidFill>
                <a:schemeClr val="tx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Subtitle 5"/>
          <p:cNvSpPr txBox="1">
            <a:spLocks/>
          </p:cNvSpPr>
          <p:nvPr/>
        </p:nvSpPr>
        <p:spPr>
          <a:xfrm>
            <a:off x="1403648" y="386104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 dirty="0"/>
          </a:p>
        </p:txBody>
      </p:sp>
      <p:sp>
        <p:nvSpPr>
          <p:cNvPr id="9" name="Subtitle 5"/>
          <p:cNvSpPr txBox="1">
            <a:spLocks/>
          </p:cNvSpPr>
          <p:nvPr/>
        </p:nvSpPr>
        <p:spPr>
          <a:xfrm>
            <a:off x="391580" y="4005064"/>
            <a:ext cx="8424935" cy="25922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0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ปีงบประมาณ 2557</a:t>
            </a:r>
          </a:p>
          <a:p>
            <a:r>
              <a:rPr lang="th-TH" sz="50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รับการประเมินเต็มรูปแบบ 12 ตัวบ่งชี้</a:t>
            </a:r>
          </a:p>
          <a:p>
            <a:r>
              <a:rPr lang="th-TH" sz="50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แบ่งเป็น 2 ส่วน ส่วนละ(ร้อยละ 50)</a:t>
            </a:r>
            <a:endParaRPr lang="th-TH" sz="5000" b="1" dirty="0">
              <a:solidFill>
                <a:schemeClr val="tx1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6113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8958"/>
          </a:xfrm>
        </p:spPr>
        <p:txBody>
          <a:bodyPr>
            <a:noAutofit/>
          </a:bodyPr>
          <a:lstStyle/>
          <a:p>
            <a:r>
              <a:rPr lang="th-TH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ตัวบ่งชี้กับผู้รับผิดชอบ </a:t>
            </a:r>
            <a:r>
              <a:rPr lang="th-TH" sz="1600" b="1" dirty="0" smtClean="0">
                <a:latin typeface="TH Niramit AS" pitchFamily="2" charset="-34"/>
                <a:cs typeface="TH Niramit AS" pitchFamily="2" charset="-34"/>
              </a:rPr>
              <a:t>มติการประชุม </a:t>
            </a:r>
            <a:r>
              <a:rPr lang="en-US" sz="1600" b="1" dirty="0" smtClean="0">
                <a:latin typeface="TH Niramit AS" pitchFamily="2" charset="-34"/>
                <a:cs typeface="TH Niramit AS" pitchFamily="2" charset="-34"/>
              </a:rPr>
              <a:t>QA  </a:t>
            </a:r>
            <a:r>
              <a:rPr lang="th-TH" sz="1600" b="1" dirty="0" smtClean="0">
                <a:latin typeface="TH Niramit AS" pitchFamily="2" charset="-34"/>
                <a:cs typeface="TH Niramit AS" pitchFamily="2" charset="-34"/>
              </a:rPr>
              <a:t>ครั้งที่ 1/2556 วาระที่ 4.1</a:t>
            </a:r>
            <a:endParaRPr lang="th-TH" sz="5000" b="1" dirty="0">
              <a:latin typeface="TH Niramit AS" pitchFamily="2" charset="-34"/>
              <a:cs typeface="TH Niramit AS" pitchFamily="2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229953"/>
              </p:ext>
            </p:extLst>
          </p:nvPr>
        </p:nvGraphicFramePr>
        <p:xfrm>
          <a:off x="755576" y="980728"/>
          <a:ext cx="7560840" cy="5751289"/>
        </p:xfrm>
        <a:graphic>
          <a:graphicData uri="http://schemas.openxmlformats.org/drawingml/2006/table">
            <a:tbl>
              <a:tblPr/>
              <a:tblGrid>
                <a:gridCol w="2494061"/>
                <a:gridCol w="2494061"/>
                <a:gridCol w="1286359"/>
                <a:gridCol w="1286359"/>
              </a:tblGrid>
              <a:tr h="1529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th-TH" sz="2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องค์ประกอบ</a:t>
                      </a:r>
                      <a:endParaRPr lang="en-US" sz="2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th-TH" sz="2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ตัวบ่งชี้</a:t>
                      </a:r>
                      <a:endParaRPr lang="en-US" sz="2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ผู้รับผิดชอบ</a:t>
                      </a:r>
                      <a:endParaRPr lang="en-US" sz="2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ผู้คีย์ข้อมูล</a:t>
                      </a:r>
                      <a:endParaRPr lang="en-US" sz="2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</a:tr>
              <a:tr h="275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1. </a:t>
                      </a:r>
                      <a:r>
                        <a:rPr lang="th-TH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ปรัชญา ปณิธาน </a:t>
                      </a:r>
                      <a:r>
                        <a:rPr lang="th-TH" sz="1000" b="1" dirty="0" smtClean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วัตถุประสงค์ </a:t>
                      </a:r>
                      <a:r>
                        <a:rPr lang="th-TH" sz="1000" b="1" dirty="0">
                          <a:effectLst/>
                          <a:latin typeface="TH SarabunPSK" pitchFamily="34" charset="-34"/>
                          <a:ea typeface="Cordia New"/>
                          <a:cs typeface="TH SarabunPSK" pitchFamily="34" charset="-34"/>
                        </a:rPr>
                        <a:t>และแผนดำเนินการ</a:t>
                      </a:r>
                      <a:endParaRPr lang="en-US" sz="1000" dirty="0">
                        <a:effectLst/>
                        <a:latin typeface="TH SarabunPSK" pitchFamily="34" charset="-34"/>
                        <a:ea typeface="Cordia New"/>
                        <a:cs typeface="TH SarabunPSK" pitchFamily="34" charset="-34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1000" dirty="0">
                          <a:effectLst/>
                          <a:latin typeface="Calibri"/>
                          <a:ea typeface="Cordia New"/>
                          <a:cs typeface="TH SarabunPSK"/>
                        </a:rPr>
                        <a:t>1.1  กระบวนการพัฒนาแผน (</a:t>
                      </a:r>
                      <a:r>
                        <a:rPr lang="th-TH" sz="1000" i="1" dirty="0" err="1">
                          <a:effectLst/>
                          <a:latin typeface="Calibri"/>
                          <a:ea typeface="Cordia New"/>
                          <a:cs typeface="TH SarabunPSK"/>
                        </a:rPr>
                        <a:t>สกอ</a:t>
                      </a:r>
                      <a:r>
                        <a:rPr lang="th-TH" sz="1000" i="1" dirty="0">
                          <a:effectLst/>
                          <a:latin typeface="Calibri"/>
                          <a:ea typeface="Cordia New"/>
                          <a:cs typeface="TH SarabunPSK"/>
                        </a:rPr>
                        <a:t>. 1.1</a:t>
                      </a:r>
                      <a:r>
                        <a:rPr lang="th-TH" sz="1000" dirty="0">
                          <a:effectLst/>
                          <a:latin typeface="Calibri"/>
                          <a:ea typeface="Cordia New"/>
                          <a:cs typeface="TH SarabunPSK"/>
                        </a:rPr>
                        <a:t>)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ผอ. + </a:t>
                      </a:r>
                      <a:r>
                        <a:rPr lang="th-TH" sz="1000" b="1" dirty="0" err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หนง</a:t>
                      </a: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.ทุกงาน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งานทุนการศึกษาฯ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H SarabunPSK"/>
                          <a:ea typeface="Cordia New"/>
                        </a:rPr>
                        <a:t>2. </a:t>
                      </a:r>
                      <a:r>
                        <a:rPr lang="th-TH" sz="1000" b="1" dirty="0">
                          <a:effectLst/>
                          <a:latin typeface="TH SarabunPSK"/>
                          <a:ea typeface="Cordia New"/>
                        </a:rPr>
                        <a:t>การ</a:t>
                      </a:r>
                      <a:r>
                        <a:rPr lang="th-TH" sz="1000" b="1" dirty="0" smtClean="0">
                          <a:effectLst/>
                          <a:latin typeface="TH SarabunPSK"/>
                          <a:ea typeface="Cordia New"/>
                        </a:rPr>
                        <a:t>บริหาร</a:t>
                      </a:r>
                      <a:r>
                        <a:rPr lang="th-TH" sz="1000" b="1" dirty="0" smtClean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 </a:t>
                      </a: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และการจัดการ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en-US" sz="1000" dirty="0">
                          <a:effectLst/>
                          <a:latin typeface="TH SarabunPSK"/>
                          <a:ea typeface="Cordia New"/>
                        </a:rPr>
                        <a:t>2.1  </a:t>
                      </a:r>
                      <a:r>
                        <a:rPr lang="th-TH" sz="1000" dirty="0">
                          <a:effectLst/>
                          <a:latin typeface="TH SarabunPSK"/>
                          <a:ea typeface="Cordia New"/>
                        </a:rPr>
                        <a:t>ระบบการพัฒนาบุคลากร (</a:t>
                      </a:r>
                      <a:r>
                        <a:rPr lang="th-TH" sz="1000" i="1" dirty="0" err="1">
                          <a:effectLst/>
                          <a:latin typeface="TH SarabunPSK"/>
                          <a:ea typeface="Cordia New"/>
                        </a:rPr>
                        <a:t>สกอ</a:t>
                      </a:r>
                      <a:r>
                        <a:rPr lang="th-TH" sz="1000" i="1" dirty="0">
                          <a:effectLst/>
                          <a:latin typeface="TH SarabunPSK"/>
                          <a:ea typeface="Cordia New"/>
                        </a:rPr>
                        <a:t>. 2.4</a:t>
                      </a:r>
                      <a:r>
                        <a:rPr lang="th-TH" sz="1000" dirty="0">
                          <a:effectLst/>
                          <a:latin typeface="TH SarabunPSK"/>
                          <a:ea typeface="Cordia New"/>
                        </a:rPr>
                        <a:t>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ผอ. + </a:t>
                      </a:r>
                      <a:r>
                        <a:rPr lang="th-TH" sz="1000" b="1" dirty="0" err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หนง</a:t>
                      </a: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.ทุกงาน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งานทุนการศึกษาฯ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98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6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en-US" sz="1000" dirty="0">
                          <a:effectLst/>
                          <a:latin typeface="TH SarabunPSK"/>
                          <a:ea typeface="Cordia New"/>
                        </a:rPr>
                        <a:t>2.2</a:t>
                      </a:r>
                      <a:r>
                        <a:rPr lang="th-TH" sz="1000" dirty="0">
                          <a:effectLst/>
                          <a:latin typeface="TH SarabunPSK"/>
                          <a:ea typeface="Cordia New"/>
                        </a:rPr>
                        <a:t>  ภาวะผู้นำของคณะกรรมการประจำหน่วยงาน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      และผู้บริหารของหน่วยงาน (</a:t>
                      </a:r>
                      <a:r>
                        <a:rPr lang="th-TH" sz="1000" i="1" dirty="0" err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สกอ</a:t>
                      </a:r>
                      <a:r>
                        <a:rPr lang="th-TH" sz="1000" i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. 7.1</a:t>
                      </a: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ผอ. + </a:t>
                      </a:r>
                      <a:r>
                        <a:rPr lang="th-TH" sz="1000" b="1" dirty="0" err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หนง</a:t>
                      </a: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.ทุกงาน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งานการบริหารตำแหน่งฯ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500" dirty="0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6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en-US" sz="1000" dirty="0">
                          <a:effectLst/>
                          <a:latin typeface="TH SarabunPSK"/>
                          <a:ea typeface="Cordia New"/>
                        </a:rPr>
                        <a:t>2.3</a:t>
                      </a:r>
                      <a:r>
                        <a:rPr lang="th-TH" sz="1000" dirty="0">
                          <a:effectLst/>
                          <a:latin typeface="TH SarabunPSK"/>
                          <a:ea typeface="Cordia New"/>
                        </a:rPr>
                        <a:t>  การพัฒนาสถาบันสู่สถาบันเรียนรู้ (</a:t>
                      </a:r>
                      <a:r>
                        <a:rPr lang="th-TH" sz="1000" i="1" dirty="0" err="1">
                          <a:effectLst/>
                          <a:latin typeface="TH SarabunPSK"/>
                          <a:ea typeface="Cordia New"/>
                        </a:rPr>
                        <a:t>สกอ</a:t>
                      </a:r>
                      <a:r>
                        <a:rPr lang="th-TH" sz="1000" i="1" dirty="0">
                          <a:effectLst/>
                          <a:latin typeface="TH SarabunPSK"/>
                          <a:ea typeface="Cordia New"/>
                        </a:rPr>
                        <a:t>. 7.2</a:t>
                      </a:r>
                      <a:r>
                        <a:rPr lang="th-TH" sz="1000" dirty="0">
                          <a:effectLst/>
                          <a:latin typeface="TH SarabunPSK"/>
                          <a:ea typeface="Cordia New"/>
                        </a:rPr>
                        <a:t>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งานสวัสดิการ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งานสวัสดิการ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0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6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en-US" sz="1000" dirty="0">
                          <a:effectLst/>
                          <a:latin typeface="TH SarabunPSK"/>
                          <a:ea typeface="Cordia New"/>
                        </a:rPr>
                        <a:t>2.4</a:t>
                      </a:r>
                      <a:r>
                        <a:rPr lang="th-TH" sz="1000" dirty="0">
                          <a:effectLst/>
                          <a:latin typeface="TH SarabunPSK"/>
                          <a:ea typeface="Cordia New"/>
                        </a:rPr>
                        <a:t>  ระบบบริหารความเสี่ยง (</a:t>
                      </a:r>
                      <a:r>
                        <a:rPr lang="th-TH" sz="1000" i="1" dirty="0" err="1">
                          <a:effectLst/>
                          <a:latin typeface="TH SarabunPSK"/>
                          <a:ea typeface="Cordia New"/>
                        </a:rPr>
                        <a:t>สกอ</a:t>
                      </a:r>
                      <a:r>
                        <a:rPr lang="th-TH" sz="1000" i="1" dirty="0">
                          <a:effectLst/>
                          <a:latin typeface="TH SarabunPSK"/>
                          <a:ea typeface="Cordia New"/>
                        </a:rPr>
                        <a:t>. 7.4</a:t>
                      </a:r>
                      <a:r>
                        <a:rPr lang="th-TH" sz="1000" dirty="0">
                          <a:effectLst/>
                          <a:latin typeface="TH SarabunPSK"/>
                          <a:ea typeface="Cordia New"/>
                        </a:rPr>
                        <a:t>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งานสวัสดิการ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งานสวัสดิการ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H SarabunPSK"/>
                          <a:ea typeface="Cordia New"/>
                        </a:rPr>
                        <a:t>3.</a:t>
                      </a:r>
                      <a:r>
                        <a:rPr lang="th-TH" sz="1000" b="1" dirty="0">
                          <a:effectLst/>
                          <a:latin typeface="TH SarabunPSK"/>
                          <a:ea typeface="Cordia New"/>
                        </a:rPr>
                        <a:t> การเงิน</a:t>
                      </a:r>
                      <a:r>
                        <a:rPr lang="th-TH" sz="1000" b="1" dirty="0" smtClean="0">
                          <a:effectLst/>
                          <a:latin typeface="TH SarabunPSK"/>
                          <a:ea typeface="Cordia New"/>
                        </a:rPr>
                        <a:t>และ</a:t>
                      </a:r>
                      <a:r>
                        <a:rPr lang="th-TH" sz="1000" b="1" dirty="0" smtClean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งบประมาณ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en-US" sz="1000" dirty="0">
                          <a:effectLst/>
                          <a:latin typeface="TH SarabunPSK"/>
                          <a:ea typeface="Cordia New"/>
                        </a:rPr>
                        <a:t>3.1  </a:t>
                      </a:r>
                      <a:r>
                        <a:rPr lang="th-TH" sz="1000" dirty="0">
                          <a:effectLst/>
                          <a:latin typeface="TH SarabunPSK"/>
                          <a:ea typeface="Cordia New"/>
                        </a:rPr>
                        <a:t>ระบบและกลไกการเงินและงบประมาณ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      (</a:t>
                      </a:r>
                      <a:r>
                        <a:rPr lang="th-TH" sz="1000" i="1" dirty="0" err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สกอ</a:t>
                      </a:r>
                      <a:r>
                        <a:rPr lang="th-TH" sz="1000" i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. 8.1</a:t>
                      </a: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งานสวัสดิการ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งานสวัสดิการ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H SarabunPSK"/>
                          <a:ea typeface="Cordia New"/>
                        </a:rPr>
                        <a:t>4.</a:t>
                      </a:r>
                      <a:r>
                        <a:rPr lang="th-TH" sz="1000" b="1" dirty="0">
                          <a:effectLst/>
                          <a:latin typeface="TH SarabunPSK"/>
                          <a:ea typeface="Cordia New"/>
                        </a:rPr>
                        <a:t> ระบบและกลไก</a:t>
                      </a:r>
                      <a:r>
                        <a:rPr lang="th-TH" sz="1000" b="1" dirty="0" smtClean="0">
                          <a:effectLst/>
                          <a:latin typeface="TH SarabunPSK"/>
                          <a:ea typeface="Cordia New"/>
                        </a:rPr>
                        <a:t>การ</a:t>
                      </a:r>
                      <a:r>
                        <a:rPr lang="th-TH" sz="1000" b="1" dirty="0" smtClean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ประกัน</a:t>
                      </a: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คุณภาพ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en-US" sz="1000" dirty="0">
                          <a:effectLst/>
                          <a:latin typeface="TH SarabunPSK"/>
                          <a:ea typeface="Cordia New"/>
                        </a:rPr>
                        <a:t>4.1  </a:t>
                      </a:r>
                      <a:r>
                        <a:rPr lang="th-TH" sz="1000" dirty="0">
                          <a:effectLst/>
                          <a:latin typeface="TH SarabunPSK"/>
                          <a:ea typeface="Cordia New"/>
                        </a:rPr>
                        <a:t>ระบบและกลไกการประกันคุณภาพภายใน 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      (</a:t>
                      </a:r>
                      <a:r>
                        <a:rPr lang="th-TH" sz="1000" i="1" dirty="0" err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สกอ</a:t>
                      </a:r>
                      <a:r>
                        <a:rPr lang="th-TH" sz="1000" i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. 9.1</a:t>
                      </a: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งานสวัสดิการ</a:t>
                      </a:r>
                      <a:endParaRPr lang="en-US" sz="10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งานสวัสดิการ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03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รวม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6 ตัวบ่งชี้ (30 คะแนน)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10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0703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 </a:t>
                      </a:r>
                      <a:endParaRPr lang="en-US" sz="10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เฉลี่ย (เต็ม 5)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10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0703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 </a:t>
                      </a:r>
                      <a:endParaRPr lang="en-US" sz="10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(ร้อยละ 100)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10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98163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H SarabunPSK"/>
                          <a:ea typeface="Cordia New"/>
                        </a:rPr>
                        <a:t>5. </a:t>
                      </a:r>
                      <a:r>
                        <a:rPr lang="th-TH" sz="1000" b="1" dirty="0">
                          <a:effectLst/>
                          <a:latin typeface="TH SarabunPSK"/>
                          <a:ea typeface="Cordia New"/>
                        </a:rPr>
                        <a:t>ภารกิจหลัก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5.1  การพัฒนาสุนทรียภาพในมิติทางศิลปะและ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      วัฒนธรรม (</a:t>
                      </a:r>
                      <a:r>
                        <a:rPr lang="th-TH" sz="1000" i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สมศ. 11</a:t>
                      </a: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) 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งานธุรการ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งานธุรการ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9755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5.2  ระดับความสำเร็จของการให้บริการที่สอดคล้อง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      กับความต้องการของผู้รับบริการ 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      (</a:t>
                      </a:r>
                      <a:r>
                        <a:rPr lang="th-TH" sz="1000" i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สอดคล้องกับ </a:t>
                      </a:r>
                      <a:r>
                        <a:rPr lang="th-TH" sz="1000" i="1" dirty="0" err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ก.พ.ร</a:t>
                      </a:r>
                      <a:r>
                        <a:rPr lang="th-TH" sz="1000" i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.</a:t>
                      </a: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งานระบบเงินเดือนฯ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งานระบบเงินเดือนฯ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1406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5.3  ระดับความพึงพอใจของผู้รับบริการ 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      (</a:t>
                      </a:r>
                      <a:r>
                        <a:rPr lang="th-TH" sz="1000" i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สอดคล้องกับ </a:t>
                      </a:r>
                      <a:r>
                        <a:rPr lang="th-TH" sz="1000" i="1" dirty="0" err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ก.พ.ร</a:t>
                      </a:r>
                      <a:r>
                        <a:rPr lang="th-TH" sz="1000" i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.</a:t>
                      </a: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งานระบบเงินเดือนฯ</a:t>
                      </a:r>
                      <a:endParaRPr lang="en-US" sz="10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งานระบบเงินเดือนฯ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9816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5.4  ระดับความสำเร็จของการพัฒนาและปรับปรุง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      กระบวนการดำเนินงาน (</a:t>
                      </a:r>
                      <a:r>
                        <a:rPr lang="th-TH" sz="1000" i="1" dirty="0" err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ก.พ.ร</a:t>
                      </a:r>
                      <a:r>
                        <a:rPr lang="th-TH" sz="1000" i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.</a:t>
                      </a: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ผอ. + หนง.ทุกงาน</a:t>
                      </a:r>
                      <a:endParaRPr lang="en-US" sz="10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งานทะเบียนประวัติฯ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9755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*5.5  ระดับความสำเร็จของการจัดเก็บข้อมูลตามตัว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        บ่งชี้คุณภาพของมหาวิทยาลัย 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        (</a:t>
                      </a:r>
                      <a:r>
                        <a:rPr lang="th-TH" sz="1000" i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สอดคล้องกับ </a:t>
                      </a:r>
                      <a:r>
                        <a:rPr lang="th-TH" sz="1000" i="1" dirty="0" err="1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ก.พ.ร</a:t>
                      </a:r>
                      <a:r>
                        <a:rPr lang="th-TH" sz="1000" i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.</a:t>
                      </a:r>
                      <a:r>
                        <a:rPr lang="th-TH" sz="100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600" b="0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-</a:t>
                      </a:r>
                      <a:endParaRPr lang="en-US" sz="600" b="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b="0" dirty="0">
                          <a:effectLst/>
                          <a:latin typeface="TH SarabunPSK"/>
                          <a:ea typeface="Cordia New"/>
                        </a:rPr>
                        <a:t>-</a:t>
                      </a:r>
                      <a:endParaRPr lang="en-US" sz="600" b="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b="0" dirty="0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600" b="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1406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รวม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4 + 1 ตัวบ่งชี้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b="0">
                          <a:effectLst/>
                          <a:latin typeface="TH SarabunPSK"/>
                          <a:ea typeface="Cordia New"/>
                        </a:rPr>
                        <a:t>-</a:t>
                      </a:r>
                      <a:endParaRPr lang="en-US" sz="600" b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b="0" dirty="0">
                          <a:effectLst/>
                          <a:latin typeface="TH SarabunPSK"/>
                          <a:ea typeface="Cordia New"/>
                        </a:rPr>
                        <a:t>-</a:t>
                      </a:r>
                      <a:endParaRPr lang="en-US" sz="600" b="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b="0" dirty="0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600" b="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14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500" b="1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6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เฉลี่ย (เต็ม 5)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b="0">
                          <a:effectLst/>
                          <a:latin typeface="TH SarabunPSK"/>
                          <a:ea typeface="Cordia New"/>
                        </a:rPr>
                        <a:t>-</a:t>
                      </a:r>
                      <a:endParaRPr lang="en-US" sz="600" b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b="0" dirty="0">
                          <a:effectLst/>
                          <a:latin typeface="TH SarabunPSK"/>
                          <a:ea typeface="Cordia New"/>
                        </a:rPr>
                        <a:t>-</a:t>
                      </a:r>
                      <a:endParaRPr lang="en-US" sz="600" b="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b="0" dirty="0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600" b="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14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500" b="1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6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(ร้อยละ 100)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b="0">
                          <a:effectLst/>
                          <a:latin typeface="TH SarabunPSK"/>
                          <a:ea typeface="Cordia New"/>
                        </a:rPr>
                        <a:t>-</a:t>
                      </a:r>
                      <a:endParaRPr lang="en-US" sz="600" b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b="0" dirty="0">
                          <a:effectLst/>
                          <a:latin typeface="TH SarabunPSK"/>
                          <a:ea typeface="Cordia New"/>
                        </a:rPr>
                        <a:t>-</a:t>
                      </a:r>
                      <a:endParaRPr lang="en-US" sz="600" b="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b="0" dirty="0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600" b="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44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500" b="1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6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625" algn="l"/>
                        </a:tabLst>
                      </a:pPr>
                      <a:r>
                        <a:rPr lang="th-TH" sz="1000" b="1" dirty="0">
                          <a:effectLst/>
                          <a:latin typeface="Cordia New"/>
                          <a:ea typeface="Cordia New"/>
                          <a:cs typeface="TH SarabunPSK"/>
                        </a:rPr>
                        <a:t>รวม 11 + 1</a:t>
                      </a:r>
                      <a:r>
                        <a:rPr lang="en-US" sz="1000" b="1" dirty="0">
                          <a:effectLst/>
                          <a:latin typeface="TH SarabunPSK"/>
                          <a:ea typeface="Cordia New"/>
                        </a:rPr>
                        <a:t>*</a:t>
                      </a:r>
                      <a:endParaRPr lang="en-US" sz="10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latin typeface="TH SarabunPSK"/>
                          <a:ea typeface="Cordia New"/>
                        </a:rPr>
                        <a:t>-</a:t>
                      </a:r>
                      <a:endParaRPr lang="en-US" sz="60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 dirty="0">
                          <a:effectLst/>
                          <a:latin typeface="TH SarabunPSK"/>
                          <a:ea typeface="Cordia New"/>
                        </a:rPr>
                        <a:t>-</a:t>
                      </a:r>
                      <a:endParaRPr lang="en-US" sz="600" dirty="0">
                        <a:effectLst/>
                        <a:latin typeface="Cordia New"/>
                        <a:ea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 dirty="0">
                          <a:effectLst/>
                          <a:latin typeface="TH SarabunPSK"/>
                          <a:ea typeface="Cordia New"/>
                        </a:rPr>
                        <a:t> </a:t>
                      </a:r>
                      <a:endParaRPr lang="en-US" sz="600" dirty="0">
                        <a:effectLst/>
                        <a:latin typeface="Cordia New"/>
                        <a:ea typeface="Cordia New"/>
                      </a:endParaRPr>
                    </a:p>
                  </a:txBody>
                  <a:tcPr marL="29916" marR="29916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52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8208912" cy="1470025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QA </a:t>
            </a:r>
            <a:r>
              <a:rPr lang="th-TH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กับการ</a:t>
            </a:r>
            <a:r>
              <a:rPr lang="th-TH" sz="5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เปลี่ยนกระบวนการสรรหา</a:t>
            </a:r>
            <a:br>
              <a:rPr lang="th-TH" sz="5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5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คณะกรรมการผู้ประเมินตรวจสอบ</a:t>
            </a:r>
            <a:endParaRPr lang="th-TH" sz="50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11560" y="2060848"/>
            <a:ext cx="7776864" cy="424847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endParaRPr lang="th-TH" b="1" spc="-20" dirty="0" smtClean="0">
              <a:solidFill>
                <a:schemeClr val="tx1"/>
              </a:solidFill>
              <a:latin typeface="TH Niramit AS" pitchFamily="2" charset="-34"/>
              <a:ea typeface="Times New Roman"/>
              <a:cs typeface="TH Niramit AS" pitchFamily="2" charset="-34"/>
            </a:endParaRPr>
          </a:p>
          <a:p>
            <a:r>
              <a:rPr lang="th-TH" sz="5400" b="1" spc="-20" dirty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คณะกรรมการผู้ประเมินตรวจสอบ </a:t>
            </a:r>
          </a:p>
          <a:p>
            <a:r>
              <a:rPr lang="th-TH" sz="5000" b="1" u="sng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เดิม</a:t>
            </a:r>
          </a:p>
          <a:p>
            <a:r>
              <a:rPr lang="th-TH" sz="5000" b="1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หน่วยงานสรรหาเอง</a:t>
            </a:r>
          </a:p>
          <a:p>
            <a:r>
              <a:rPr lang="th-TH" sz="5000" b="1" u="sng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ใหม่</a:t>
            </a:r>
          </a:p>
          <a:p>
            <a:r>
              <a:rPr lang="th-TH" sz="5000" b="1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กองพัฒนาคุณภาพการศึกษาสรรหาให้</a:t>
            </a:r>
          </a:p>
        </p:txBody>
      </p:sp>
    </p:spTree>
    <p:extLst>
      <p:ext uri="{BB962C8B-B14F-4D97-AF65-F5344CB8AC3E}">
        <p14:creationId xmlns:p14="http://schemas.microsoft.com/office/powerpoint/2010/main" val="265332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QA </a:t>
            </a:r>
            <a:r>
              <a:rPr lang="th-TH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กับ</a:t>
            </a:r>
            <a:r>
              <a:rPr lang="th-TH" sz="6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การกำหนดวันประเมิน</a:t>
            </a:r>
            <a:endParaRPr lang="th-TH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7544" y="1340768"/>
            <a:ext cx="8136904" cy="4525963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endParaRPr lang="th-TH" sz="1000" b="1" spc="-20" dirty="0" smtClean="0">
              <a:solidFill>
                <a:schemeClr val="tx1"/>
              </a:solidFill>
              <a:latin typeface="TH Niramit AS" pitchFamily="2" charset="-34"/>
              <a:ea typeface="Times New Roman"/>
              <a:cs typeface="TH Niramit AS" pitchFamily="2" charset="-34"/>
            </a:endParaRPr>
          </a:p>
          <a:p>
            <a:pPr marL="0" indent="0" algn="ctr">
              <a:buNone/>
            </a:pPr>
            <a:r>
              <a:rPr lang="th-TH" sz="4000" b="1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การ</a:t>
            </a:r>
            <a:r>
              <a:rPr lang="th-TH" sz="4000" b="1" spc="-20" dirty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ประเมินคุณภาพการศึกษา</a:t>
            </a:r>
            <a:r>
              <a:rPr lang="th-TH" sz="4000" b="1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ภายใน</a:t>
            </a:r>
          </a:p>
          <a:p>
            <a:pPr marL="0" indent="0" algn="ctr">
              <a:buNone/>
            </a:pPr>
            <a:r>
              <a:rPr lang="th-TH" sz="4000" b="1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ของ</a:t>
            </a:r>
            <a:r>
              <a:rPr lang="th-TH" sz="4000" b="1" spc="-20" dirty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หน่วยงานสาย</a:t>
            </a:r>
            <a:r>
              <a:rPr lang="th-TH" sz="4000" b="1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สนับสนุน</a:t>
            </a:r>
          </a:p>
          <a:p>
            <a:pPr marL="0" indent="0" algn="ctr">
              <a:buNone/>
            </a:pPr>
            <a:r>
              <a:rPr lang="th-TH" sz="4000" b="1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ต้อง</a:t>
            </a:r>
            <a:r>
              <a:rPr lang="th-TH" sz="4000" b="1" spc="-20" dirty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ดำเนินการให้แล้ว</a:t>
            </a:r>
            <a:r>
              <a:rPr lang="th-TH" sz="4000" b="1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เสร็จ</a:t>
            </a:r>
          </a:p>
          <a:p>
            <a:pPr marL="0" indent="0" algn="ctr">
              <a:buNone/>
            </a:pPr>
            <a:r>
              <a:rPr lang="th-TH" sz="4000" b="1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ภายใน</a:t>
            </a:r>
            <a:r>
              <a:rPr lang="th-TH" sz="4000" b="1" spc="-20" dirty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ระยะเวลา </a:t>
            </a:r>
            <a:r>
              <a:rPr lang="th-TH" sz="4000" b="1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60 วัน</a:t>
            </a:r>
          </a:p>
          <a:p>
            <a:pPr marL="0" indent="0" algn="ctr">
              <a:buNone/>
            </a:pPr>
            <a:r>
              <a:rPr lang="th-TH" sz="4000" b="1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หลัง</a:t>
            </a:r>
            <a:r>
              <a:rPr lang="th-TH" sz="4000" b="1" spc="-20" dirty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สิ้นปีงบประมาณ </a:t>
            </a:r>
            <a:r>
              <a:rPr lang="th-TH" sz="4000" b="1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(30 </a:t>
            </a:r>
            <a:r>
              <a:rPr lang="th-TH" sz="4000" b="1" spc="-20" dirty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พฤศจิกายน </a:t>
            </a:r>
            <a:r>
              <a:rPr lang="th-TH" sz="4000" b="1" spc="-20" dirty="0" smtClean="0">
                <a:solidFill>
                  <a:schemeClr val="tx1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2556)</a:t>
            </a:r>
            <a:endParaRPr lang="th-TH" sz="4000" b="1" dirty="0">
              <a:solidFill>
                <a:schemeClr val="tx1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9885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QA </a:t>
            </a:r>
            <a:r>
              <a:rPr lang="en-US" sz="6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Online System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5720" y="1412776"/>
            <a:ext cx="7200800" cy="4525963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indent="0" algn="ctr">
              <a:buNone/>
            </a:pPr>
            <a:endParaRPr lang="en-US" sz="3000" b="1" dirty="0" smtClean="0">
              <a:ln/>
              <a:solidFill>
                <a:schemeClr val="accent3"/>
              </a:solidFill>
              <a:latin typeface="TH Niramit AS" pitchFamily="2" charset="-34"/>
              <a:cs typeface="TH Niramit AS" pitchFamily="2" charset="-34"/>
            </a:endParaRPr>
          </a:p>
          <a:p>
            <a:pPr marL="0" indent="0" algn="ctr">
              <a:buNone/>
            </a:pPr>
            <a:r>
              <a:rPr lang="en-US" sz="6000" b="1" dirty="0" smtClean="0">
                <a:ln/>
                <a:solidFill>
                  <a:schemeClr val="accent3"/>
                </a:solidFill>
                <a:latin typeface="TH Niramit AS" pitchFamily="2" charset="-34"/>
                <a:cs typeface="TH Niramit AS" pitchFamily="2" charset="-34"/>
              </a:rPr>
              <a:t>www.personnel.nu.ac.th</a:t>
            </a:r>
          </a:p>
          <a:p>
            <a:pPr marL="0" indent="0" algn="ctr">
              <a:buNone/>
            </a:pPr>
            <a:endParaRPr lang="en-US" sz="6000" b="1" dirty="0" smtClean="0">
              <a:ln/>
              <a:solidFill>
                <a:schemeClr val="accent3"/>
              </a:solidFill>
              <a:latin typeface="TH Niramit AS" pitchFamily="2" charset="-34"/>
              <a:cs typeface="TH Niramit AS" pitchFamily="2" charset="-34"/>
            </a:endParaRPr>
          </a:p>
          <a:p>
            <a:pPr marL="0" indent="0" algn="ctr">
              <a:buNone/>
            </a:pPr>
            <a:r>
              <a:rPr lang="en-US" sz="6000" b="1" dirty="0" smtClean="0">
                <a:ln/>
                <a:solidFill>
                  <a:schemeClr val="accent3"/>
                </a:solidFill>
                <a:latin typeface="TH Niramit AS" pitchFamily="2" charset="-34"/>
                <a:cs typeface="TH Niramit AS" pitchFamily="2" charset="-34"/>
              </a:rPr>
              <a:t>QA </a:t>
            </a:r>
            <a:r>
              <a:rPr lang="en-US" sz="6000" b="1" dirty="0">
                <a:ln/>
                <a:solidFill>
                  <a:schemeClr val="accent3"/>
                </a:solidFill>
                <a:latin typeface="TH Niramit AS" pitchFamily="2" charset="-34"/>
                <a:cs typeface="TH Niramit AS" pitchFamily="2" charset="-34"/>
              </a:rPr>
              <a:t>Online System</a:t>
            </a:r>
            <a:endParaRPr lang="th-TH" sz="6000" b="1" dirty="0">
              <a:ln/>
              <a:solidFill>
                <a:schemeClr val="accent3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496224" y="3284984"/>
            <a:ext cx="144016" cy="72008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34611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>
            <a:normAutofit/>
          </a:bodyPr>
          <a:lstStyle/>
          <a:p>
            <a:r>
              <a:rPr lang="th-TH" sz="9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ทำไมต้องทำ </a:t>
            </a:r>
            <a:r>
              <a:rPr lang="en-US" sz="9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QA</a:t>
            </a:r>
            <a:endParaRPr lang="th-TH" sz="9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1484784"/>
            <a:ext cx="6400800" cy="424847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endParaRPr lang="en-US" dirty="0" smtClean="0"/>
          </a:p>
          <a:p>
            <a:pPr marL="457200" indent="-457200" algn="l">
              <a:buFont typeface="Wingdings" pitchFamily="2" charset="2"/>
              <a:buChar char="v"/>
            </a:pPr>
            <a:r>
              <a:rPr lang="th-TH" sz="60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กฎหมาย </a:t>
            </a:r>
          </a:p>
          <a:p>
            <a:pPr marL="457200" indent="-457200" algn="l">
              <a:buFont typeface="Wingdings" pitchFamily="2" charset="2"/>
              <a:buChar char="v"/>
            </a:pPr>
            <a:r>
              <a:rPr lang="th-TH" sz="60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สะท้อนตัวเอง</a:t>
            </a:r>
            <a:endParaRPr lang="th-TH" sz="6000" b="1" dirty="0">
              <a:solidFill>
                <a:schemeClr val="tx1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24908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794</Words>
  <Application>Microsoft Office PowerPoint</Application>
  <PresentationFormat>On-screen Show (4:3)</PresentationFormat>
  <Paragraphs>269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QA กับการเปลี่ยนแปลง โดย   นันทนา  พูลเขตนคร</vt:lpstr>
      <vt:lpstr>ปีงบประมาณ  ปีการศึกษา   ปีงบประมาณ</vt:lpstr>
      <vt:lpstr>การเปลี่ยนเกณฑ์การประเมิน</vt:lpstr>
      <vt:lpstr>QA กับการเปลี่ยนตัวบ่งชี้ </vt:lpstr>
      <vt:lpstr>ตัวบ่งชี้กับผู้รับผิดชอบ มติการประชุม QA  ครั้งที่ 1/2556 วาระที่ 4.1</vt:lpstr>
      <vt:lpstr>QA กับการเปลี่ยนกระบวนการสรรหา คณะกรรมการผู้ประเมินตรวจสอบ</vt:lpstr>
      <vt:lpstr>QA กับการกำหนดวันประเมิน</vt:lpstr>
      <vt:lpstr>QA Online System</vt:lpstr>
      <vt:lpstr>ทำไมต้องทำ QA</vt:lpstr>
      <vt:lpstr>ผลการดำเนินงาน QA ของกองการบริหารงานบุคคล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 กับการเปลี่ยนแปลง</dc:title>
  <dc:creator>CITCOM01</dc:creator>
  <cp:lastModifiedBy>CITCOM01</cp:lastModifiedBy>
  <cp:revision>39</cp:revision>
  <cp:lastPrinted>2013-07-30T06:13:03Z</cp:lastPrinted>
  <dcterms:created xsi:type="dcterms:W3CDTF">2013-06-20T08:50:03Z</dcterms:created>
  <dcterms:modified xsi:type="dcterms:W3CDTF">2013-07-30T06:15:17Z</dcterms:modified>
</cp:coreProperties>
</file>